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57" r:id="rId3"/>
    <p:sldId id="299" r:id="rId4"/>
    <p:sldId id="305" r:id="rId5"/>
    <p:sldId id="307" r:id="rId6"/>
    <p:sldId id="276" r:id="rId7"/>
    <p:sldId id="320" r:id="rId8"/>
    <p:sldId id="321" r:id="rId9"/>
    <p:sldId id="308" r:id="rId10"/>
    <p:sldId id="309" r:id="rId11"/>
    <p:sldId id="317" r:id="rId12"/>
    <p:sldId id="318" r:id="rId13"/>
    <p:sldId id="310" r:id="rId14"/>
    <p:sldId id="338" r:id="rId15"/>
    <p:sldId id="339" r:id="rId16"/>
    <p:sldId id="311" r:id="rId17"/>
    <p:sldId id="312" r:id="rId18"/>
    <p:sldId id="313" r:id="rId19"/>
    <p:sldId id="314" r:id="rId20"/>
    <p:sldId id="315" r:id="rId21"/>
    <p:sldId id="316" r:id="rId22"/>
    <p:sldId id="322" r:id="rId23"/>
    <p:sldId id="325" r:id="rId24"/>
    <p:sldId id="326" r:id="rId25"/>
    <p:sldId id="329" r:id="rId26"/>
    <p:sldId id="327" r:id="rId27"/>
    <p:sldId id="328" r:id="rId28"/>
    <p:sldId id="330" r:id="rId29"/>
    <p:sldId id="333" r:id="rId30"/>
    <p:sldId id="331" r:id="rId31"/>
    <p:sldId id="332" r:id="rId32"/>
    <p:sldId id="334" r:id="rId33"/>
    <p:sldId id="33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p:restoredTop sz="94607"/>
  </p:normalViewPr>
  <p:slideViewPr>
    <p:cSldViewPr snapToGrid="0">
      <p:cViewPr varScale="1">
        <p:scale>
          <a:sx n="106" d="100"/>
          <a:sy n="106" d="100"/>
        </p:scale>
        <p:origin x="6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2A7F7-CB04-3843-87D6-5E98FFB91A8B}" type="datetimeFigureOut">
              <a:rPr lang="en-US" smtClean="0"/>
              <a:t>9/19/22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521D51-0C58-E74D-9F0A-FEC8770C91D6}" type="slidenum">
              <a:rPr lang="en-US" smtClean="0"/>
              <a:t>‹#›</a:t>
            </a:fld>
            <a:endParaRPr lang="en-US"/>
          </a:p>
        </p:txBody>
      </p:sp>
    </p:spTree>
    <p:extLst>
      <p:ext uri="{BB962C8B-B14F-4D97-AF65-F5344CB8AC3E}">
        <p14:creationId xmlns:p14="http://schemas.microsoft.com/office/powerpoint/2010/main" val="3712739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Monday, September 19,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6234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Monday, September 19,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6987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Monday, September 19,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51727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September 19,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88262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Monday, September 19,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2517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Monday, September 19,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05604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Monday, September 19,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02932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Monday, September 19,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5268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Monday, September 19,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24659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Monday, September 19,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47300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Monday, September 19,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23336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Monday, September 19,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03662152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BC4C5C07-ADB9-EBA0-D17E-121101D815E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1145F121-7DB3-4C20-B960-333CE2967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1A4D3-2945-E4C4-28AE-41DEE858D73E}"/>
              </a:ext>
            </a:extLst>
          </p:cNvPr>
          <p:cNvSpPr>
            <a:spLocks noGrp="1"/>
          </p:cNvSpPr>
          <p:nvPr>
            <p:ph type="ctrTitle"/>
          </p:nvPr>
        </p:nvSpPr>
        <p:spPr>
          <a:xfrm>
            <a:off x="1520169" y="2314576"/>
            <a:ext cx="9144000" cy="3850276"/>
          </a:xfrm>
        </p:spPr>
        <p:txBody>
          <a:bodyPr>
            <a:normAutofit/>
          </a:bodyPr>
          <a:lstStyle/>
          <a:p>
            <a:br>
              <a:rPr lang="en-US" dirty="0">
                <a:solidFill>
                  <a:schemeClr val="bg1"/>
                </a:solidFill>
              </a:rPr>
            </a:br>
            <a:r>
              <a:rPr lang="en-US" dirty="0">
                <a:solidFill>
                  <a:schemeClr val="bg1"/>
                </a:solidFill>
              </a:rPr>
              <a:t>ITS30705</a:t>
            </a:r>
            <a:br>
              <a:rPr lang="en-US" dirty="0">
                <a:solidFill>
                  <a:schemeClr val="bg1"/>
                </a:solidFill>
              </a:rPr>
            </a:br>
            <a:r>
              <a:rPr lang="en-US" dirty="0">
                <a:solidFill>
                  <a:schemeClr val="bg1"/>
                </a:solidFill>
              </a:rPr>
              <a:t>CHAPTER 4: CONDITIONAL EXECUTION</a:t>
            </a:r>
          </a:p>
        </p:txBody>
      </p:sp>
    </p:spTree>
    <p:extLst>
      <p:ext uri="{BB962C8B-B14F-4D97-AF65-F5344CB8AC3E}">
        <p14:creationId xmlns:p14="http://schemas.microsoft.com/office/powerpoint/2010/main" val="425282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cap="none" dirty="0"/>
              <a:t>if/else AND if/</a:t>
            </a:r>
            <a:r>
              <a:rPr lang="en-US" cap="none" dirty="0" err="1"/>
              <a:t>elif</a:t>
            </a:r>
            <a:r>
              <a:rPr lang="en-US" cap="none" dirty="0"/>
              <a:t>/else</a:t>
            </a:r>
            <a:endParaRPr lang="en-US" dirty="0"/>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Chooses between outcomes using many tests</a:t>
            </a:r>
          </a:p>
          <a:p>
            <a:r>
              <a:rPr lang="en-US" dirty="0"/>
              <a:t>Syntax:</a:t>
            </a:r>
          </a:p>
        </p:txBody>
      </p:sp>
      <p:sp>
        <p:nvSpPr>
          <p:cNvPr id="5" name="TextBox 4">
            <a:extLst>
              <a:ext uri="{FF2B5EF4-FFF2-40B4-BE49-F238E27FC236}">
                <a16:creationId xmlns:a16="http://schemas.microsoft.com/office/drawing/2014/main" id="{EF17052E-E59D-4FDC-E9E5-27F1AC9274DE}"/>
              </a:ext>
            </a:extLst>
          </p:cNvPr>
          <p:cNvSpPr txBox="1"/>
          <p:nvPr/>
        </p:nvSpPr>
        <p:spPr>
          <a:xfrm>
            <a:off x="1838068" y="2783759"/>
            <a:ext cx="6098058" cy="1463478"/>
          </a:xfrm>
          <a:prstGeom prst="rect">
            <a:avLst/>
          </a:prstGeom>
          <a:noFill/>
        </p:spPr>
        <p:txBody>
          <a:bodyPr wrap="square">
            <a:spAutoFit/>
          </a:bodyPr>
          <a:lstStyle/>
          <a:p>
            <a:pPr lvl="1" eaLnBrk="1" hangingPunct="1">
              <a:lnSpc>
                <a:spcPct val="90000"/>
              </a:lnSpc>
              <a:buFont typeface="Wingdings 2" panose="05020102010507070707" pitchFamily="18" charset="2"/>
              <a:buNone/>
            </a:pPr>
            <a:r>
              <a:rPr lang="en-US" sz="1800" dirty="0">
                <a:latin typeface="Courier New" panose="02070309020205020404" pitchFamily="49" charset="0"/>
              </a:rPr>
              <a:t>if </a:t>
            </a:r>
            <a:r>
              <a:rPr lang="en-US" sz="1800" b="1" dirty="0"/>
              <a:t>test</a:t>
            </a:r>
            <a:r>
              <a:rPr lang="en-US" sz="1800" dirty="0">
                <a:latin typeface="Courier New" panose="02070309020205020404" pitchFamily="49" charset="0"/>
              </a:rPr>
              <a:t>:</a:t>
            </a:r>
          </a:p>
          <a:p>
            <a:pPr lvl="1">
              <a:lnSpc>
                <a:spcPct val="80000"/>
              </a:lnSpc>
            </a:pPr>
            <a:r>
              <a:rPr lang="en-US" dirty="0">
                <a:latin typeface="Courier New" panose="02070309020205020404" pitchFamily="49" charset="0"/>
              </a:rPr>
              <a:t>	  </a:t>
            </a:r>
            <a:r>
              <a:rPr lang="en-US" b="1" dirty="0"/>
              <a:t>statement(s)</a:t>
            </a:r>
            <a:endParaRPr lang="en-US" dirty="0">
              <a:latin typeface="Courier New" panose="02070309020205020404" pitchFamily="49" charset="0"/>
            </a:endParaRPr>
          </a:p>
          <a:p>
            <a:pPr lvl="1">
              <a:lnSpc>
                <a:spcPct val="80000"/>
              </a:lnSpc>
            </a:pPr>
            <a:r>
              <a:rPr lang="en-US" dirty="0" err="1">
                <a:latin typeface="Courier New" panose="02070309020205020404" pitchFamily="49" charset="0"/>
              </a:rPr>
              <a:t>elif</a:t>
            </a:r>
            <a:r>
              <a:rPr lang="en-US" dirty="0">
                <a:latin typeface="Courier New" panose="02070309020205020404" pitchFamily="49" charset="0"/>
              </a:rPr>
              <a:t> </a:t>
            </a:r>
            <a:r>
              <a:rPr lang="en-US" b="1" dirty="0"/>
              <a:t>test</a:t>
            </a:r>
            <a:r>
              <a:rPr lang="en-US" dirty="0">
                <a:latin typeface="Courier New" panose="02070309020205020404" pitchFamily="49" charset="0"/>
              </a:rPr>
              <a:t>:</a:t>
            </a:r>
          </a:p>
          <a:p>
            <a:pPr lvl="1">
              <a:lnSpc>
                <a:spcPct val="80000"/>
              </a:lnSpc>
            </a:pPr>
            <a:r>
              <a:rPr lang="en-US" dirty="0">
                <a:latin typeface="Courier New" panose="02070309020205020404" pitchFamily="49" charset="0"/>
              </a:rPr>
              <a:t>	  </a:t>
            </a:r>
            <a:r>
              <a:rPr lang="en-US" b="1" dirty="0"/>
              <a:t>statement(s)</a:t>
            </a:r>
            <a:endParaRPr lang="en-US" dirty="0">
              <a:latin typeface="Courier New" panose="02070309020205020404" pitchFamily="49" charset="0"/>
            </a:endParaRPr>
          </a:p>
          <a:p>
            <a:pPr lvl="1">
              <a:lnSpc>
                <a:spcPct val="80000"/>
              </a:lnSpc>
            </a:pPr>
            <a:r>
              <a:rPr lang="en-US" dirty="0">
                <a:latin typeface="Courier New" panose="02070309020205020404" pitchFamily="49" charset="0"/>
              </a:rPr>
              <a:t>else:</a:t>
            </a:r>
          </a:p>
          <a:p>
            <a:pPr lvl="1">
              <a:lnSpc>
                <a:spcPct val="80000"/>
              </a:lnSpc>
            </a:pPr>
            <a:r>
              <a:rPr lang="en-US" dirty="0">
                <a:latin typeface="Courier New" panose="02070309020205020404" pitchFamily="49" charset="0"/>
              </a:rPr>
              <a:t>	  </a:t>
            </a:r>
            <a:r>
              <a:rPr lang="en-US" b="1" dirty="0"/>
              <a:t>statement(s)</a:t>
            </a:r>
            <a:endParaRPr lang="en-US" dirty="0">
              <a:latin typeface="Courier New" panose="02070309020205020404" pitchFamily="49" charset="0"/>
            </a:endParaRPr>
          </a:p>
        </p:txBody>
      </p:sp>
      <p:pic>
        <p:nvPicPr>
          <p:cNvPr id="6" name="Picture 4" descr="nested_if_3">
            <a:extLst>
              <a:ext uri="{FF2B5EF4-FFF2-40B4-BE49-F238E27FC236}">
                <a16:creationId xmlns:a16="http://schemas.microsoft.com/office/drawing/2014/main" id="{2D39C8B8-C155-DBAE-1414-B6138BEAF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1678" y="2472507"/>
            <a:ext cx="4604898" cy="359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811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cap="none" dirty="0"/>
              <a:t>if/else</a:t>
            </a:r>
            <a:endParaRPr lang="en-US" dirty="0"/>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Example:</a:t>
            </a:r>
          </a:p>
        </p:txBody>
      </p:sp>
      <p:pic>
        <p:nvPicPr>
          <p:cNvPr id="4" name="Picture 3">
            <a:extLst>
              <a:ext uri="{FF2B5EF4-FFF2-40B4-BE49-F238E27FC236}">
                <a16:creationId xmlns:a16="http://schemas.microsoft.com/office/drawing/2014/main" id="{7A0BECB4-CAE8-C1A1-29B2-88A953BFFCC6}"/>
              </a:ext>
            </a:extLst>
          </p:cNvPr>
          <p:cNvPicPr>
            <a:picLocks noChangeAspect="1"/>
          </p:cNvPicPr>
          <p:nvPr/>
        </p:nvPicPr>
        <p:blipFill>
          <a:blip r:embed="rId2"/>
          <a:stretch>
            <a:fillRect/>
          </a:stretch>
        </p:blipFill>
        <p:spPr>
          <a:xfrm>
            <a:off x="797005" y="2286000"/>
            <a:ext cx="7416800" cy="4572000"/>
          </a:xfrm>
          <a:prstGeom prst="rect">
            <a:avLst/>
          </a:prstGeom>
        </p:spPr>
      </p:pic>
      <p:pic>
        <p:nvPicPr>
          <p:cNvPr id="7" name="Picture 6">
            <a:extLst>
              <a:ext uri="{FF2B5EF4-FFF2-40B4-BE49-F238E27FC236}">
                <a16:creationId xmlns:a16="http://schemas.microsoft.com/office/drawing/2014/main" id="{21FAE906-84BE-36CE-28FE-C45EBC223C37}"/>
              </a:ext>
            </a:extLst>
          </p:cNvPr>
          <p:cNvPicPr>
            <a:picLocks noChangeAspect="1"/>
          </p:cNvPicPr>
          <p:nvPr/>
        </p:nvPicPr>
        <p:blipFill>
          <a:blip r:embed="rId3"/>
          <a:stretch>
            <a:fillRect/>
          </a:stretch>
        </p:blipFill>
        <p:spPr>
          <a:xfrm>
            <a:off x="8213805" y="909101"/>
            <a:ext cx="3491625" cy="5039798"/>
          </a:xfrm>
          <a:prstGeom prst="rect">
            <a:avLst/>
          </a:prstGeom>
        </p:spPr>
      </p:pic>
    </p:spTree>
    <p:extLst>
      <p:ext uri="{BB962C8B-B14F-4D97-AF65-F5344CB8AC3E}">
        <p14:creationId xmlns:p14="http://schemas.microsoft.com/office/powerpoint/2010/main" val="2419525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cap="none" dirty="0"/>
              <a:t>if/else</a:t>
            </a:r>
            <a:endParaRPr lang="en-US" dirty="0"/>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Example:</a:t>
            </a:r>
          </a:p>
        </p:txBody>
      </p:sp>
      <p:pic>
        <p:nvPicPr>
          <p:cNvPr id="7" name="Picture 6">
            <a:extLst>
              <a:ext uri="{FF2B5EF4-FFF2-40B4-BE49-F238E27FC236}">
                <a16:creationId xmlns:a16="http://schemas.microsoft.com/office/drawing/2014/main" id="{21FAE906-84BE-36CE-28FE-C45EBC223C37}"/>
              </a:ext>
            </a:extLst>
          </p:cNvPr>
          <p:cNvPicPr>
            <a:picLocks noChangeAspect="1"/>
          </p:cNvPicPr>
          <p:nvPr/>
        </p:nvPicPr>
        <p:blipFill>
          <a:blip r:embed="rId2"/>
          <a:stretch>
            <a:fillRect/>
          </a:stretch>
        </p:blipFill>
        <p:spPr>
          <a:xfrm>
            <a:off x="8213805" y="909101"/>
            <a:ext cx="3491625" cy="5039798"/>
          </a:xfrm>
          <a:prstGeom prst="rect">
            <a:avLst/>
          </a:prstGeom>
        </p:spPr>
      </p:pic>
      <p:pic>
        <p:nvPicPr>
          <p:cNvPr id="5" name="Picture 4">
            <a:extLst>
              <a:ext uri="{FF2B5EF4-FFF2-40B4-BE49-F238E27FC236}">
                <a16:creationId xmlns:a16="http://schemas.microsoft.com/office/drawing/2014/main" id="{F678CE49-DC42-6261-1421-1566615FF623}"/>
              </a:ext>
            </a:extLst>
          </p:cNvPr>
          <p:cNvPicPr>
            <a:picLocks noChangeAspect="1"/>
          </p:cNvPicPr>
          <p:nvPr/>
        </p:nvPicPr>
        <p:blipFill>
          <a:blip r:embed="rId3"/>
          <a:stretch>
            <a:fillRect/>
          </a:stretch>
        </p:blipFill>
        <p:spPr>
          <a:xfrm>
            <a:off x="797005" y="2286000"/>
            <a:ext cx="7416800" cy="4572000"/>
          </a:xfrm>
          <a:prstGeom prst="rect">
            <a:avLst/>
          </a:prstGeom>
        </p:spPr>
      </p:pic>
    </p:spTree>
    <p:extLst>
      <p:ext uri="{BB962C8B-B14F-4D97-AF65-F5344CB8AC3E}">
        <p14:creationId xmlns:p14="http://schemas.microsoft.com/office/powerpoint/2010/main" val="1262856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p:txBody>
          <a:bodyPr/>
          <a:lstStyle/>
          <a:p>
            <a:r>
              <a:rPr lang="en-US" dirty="0"/>
              <a:t>if structures</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sz="half" idx="1"/>
          </p:nvPr>
        </p:nvSpPr>
        <p:spPr/>
        <p:txBody>
          <a:bodyPr>
            <a:normAutofit/>
          </a:bodyPr>
          <a:lstStyle/>
          <a:p>
            <a:r>
              <a:rPr lang="en-US" dirty="0"/>
              <a:t>Exactly 1 path (</a:t>
            </a:r>
            <a:r>
              <a:rPr lang="en-US" i="1" dirty="0"/>
              <a:t>mutually exclusive</a:t>
            </a:r>
            <a:r>
              <a:rPr lang="en-US" dirty="0"/>
              <a:t>)</a:t>
            </a:r>
          </a:p>
          <a:p>
            <a:pPr marL="0" indent="0">
              <a:buNone/>
            </a:pPr>
            <a:endParaRPr lang="en-US" dirty="0"/>
          </a:p>
        </p:txBody>
      </p:sp>
      <p:sp>
        <p:nvSpPr>
          <p:cNvPr id="4" name="Content Placeholder 3">
            <a:extLst>
              <a:ext uri="{FF2B5EF4-FFF2-40B4-BE49-F238E27FC236}">
                <a16:creationId xmlns:a16="http://schemas.microsoft.com/office/drawing/2014/main" id="{B6972D93-57B1-2108-522A-C276D75E5EDA}"/>
              </a:ext>
            </a:extLst>
          </p:cNvPr>
          <p:cNvSpPr>
            <a:spLocks noGrp="1"/>
          </p:cNvSpPr>
          <p:nvPr>
            <p:ph sz="half" idx="2"/>
          </p:nvPr>
        </p:nvSpPr>
        <p:spPr>
          <a:xfrm>
            <a:off x="6766560" y="2103121"/>
            <a:ext cx="4846320" cy="3959351"/>
          </a:xfrm>
        </p:spPr>
        <p:txBody>
          <a:bodyPr/>
          <a:lstStyle/>
          <a:p>
            <a:r>
              <a:rPr lang="en-US" dirty="0"/>
              <a:t>0 or 1 path (</a:t>
            </a:r>
            <a:r>
              <a:rPr lang="en-US" i="1" dirty="0"/>
              <a:t>mutually exclusive</a:t>
            </a:r>
            <a:r>
              <a:rPr lang="en-US" dirty="0"/>
              <a:t>)</a:t>
            </a:r>
          </a:p>
        </p:txBody>
      </p:sp>
      <p:sp>
        <p:nvSpPr>
          <p:cNvPr id="6" name="TextBox 5">
            <a:extLst>
              <a:ext uri="{FF2B5EF4-FFF2-40B4-BE49-F238E27FC236}">
                <a16:creationId xmlns:a16="http://schemas.microsoft.com/office/drawing/2014/main" id="{EA067983-5C23-D52D-AE61-D0E2C23B6370}"/>
              </a:ext>
            </a:extLst>
          </p:cNvPr>
          <p:cNvSpPr txBox="1"/>
          <p:nvPr/>
        </p:nvSpPr>
        <p:spPr>
          <a:xfrm>
            <a:off x="1587500" y="2573637"/>
            <a:ext cx="4025900" cy="1710725"/>
          </a:xfrm>
          <a:prstGeom prst="rect">
            <a:avLst/>
          </a:prstGeom>
          <a:noFill/>
        </p:spPr>
        <p:txBody>
          <a:bodyPr wrap="square">
            <a:spAutoFit/>
          </a:bodyPr>
          <a:lstStyle/>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if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test</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a:t>
            </a:r>
          </a:p>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1"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statement(s)</a:t>
            </a:r>
            <a:endPar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endParaRPr>
          </a:p>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0" i="0" u="none" strike="noStrike" cap="none" normalizeH="0" baseline="0" dirty="0" err="1">
                <a:ln>
                  <a:noFill/>
                </a:ln>
                <a:solidFill>
                  <a:schemeClr val="tx1"/>
                </a:solidFill>
                <a:effectLst/>
                <a:latin typeface="Courier New" charset="0"/>
                <a:ea typeface="ＭＳ Ｐゴシック" charset="0"/>
                <a:cs typeface="Times New Roman" charset="0"/>
              </a:rPr>
              <a:t>elif</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test</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a:t>
            </a:r>
          </a:p>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1"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statement(s)</a:t>
            </a:r>
            <a:endPar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endParaRPr>
          </a:p>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else:</a:t>
            </a:r>
          </a:p>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1"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statement(s)</a:t>
            </a:r>
            <a:endPar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endParaRPr>
          </a:p>
        </p:txBody>
      </p:sp>
      <p:sp>
        <p:nvSpPr>
          <p:cNvPr id="8" name="TextBox 7">
            <a:extLst>
              <a:ext uri="{FF2B5EF4-FFF2-40B4-BE49-F238E27FC236}">
                <a16:creationId xmlns:a16="http://schemas.microsoft.com/office/drawing/2014/main" id="{D4632B8F-BA9C-BA81-7938-3E9674578608}"/>
              </a:ext>
            </a:extLst>
          </p:cNvPr>
          <p:cNvSpPr txBox="1"/>
          <p:nvPr/>
        </p:nvSpPr>
        <p:spPr>
          <a:xfrm>
            <a:off x="6934200" y="2573637"/>
            <a:ext cx="4846320" cy="1710725"/>
          </a:xfrm>
          <a:prstGeom prst="rect">
            <a:avLst/>
          </a:prstGeom>
          <a:noFill/>
        </p:spPr>
        <p:txBody>
          <a:bodyPr wrap="square">
            <a:spAutoFit/>
          </a:bodyPr>
          <a:lstStyle/>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if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test</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a:t>
            </a:r>
          </a:p>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1"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statement(s)</a:t>
            </a:r>
            <a:endPar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endParaRPr>
          </a:p>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0" i="0" u="none" strike="noStrike" cap="none" normalizeH="0" baseline="0" dirty="0" err="1">
                <a:ln>
                  <a:noFill/>
                </a:ln>
                <a:solidFill>
                  <a:schemeClr val="tx1"/>
                </a:solidFill>
                <a:effectLst/>
                <a:latin typeface="Courier New" charset="0"/>
                <a:ea typeface="ＭＳ Ｐゴシック" charset="0"/>
                <a:cs typeface="Times New Roman" charset="0"/>
              </a:rPr>
              <a:t>elif</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test</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a:t>
            </a:r>
          </a:p>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1"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statement(s)</a:t>
            </a:r>
            <a:endPar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endParaRPr>
          </a:p>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0" i="0" u="none" strike="noStrike" cap="none" normalizeH="0" baseline="0" dirty="0" err="1">
                <a:ln>
                  <a:noFill/>
                </a:ln>
                <a:solidFill>
                  <a:schemeClr val="tx1"/>
                </a:solidFill>
                <a:effectLst/>
                <a:latin typeface="Courier New" charset="0"/>
                <a:ea typeface="ＭＳ Ｐゴシック" charset="0"/>
                <a:cs typeface="Times New Roman" charset="0"/>
              </a:rPr>
              <a:t>elif</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test</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a:t>
            </a:r>
          </a:p>
          <a:p>
            <a:pPr marL="2889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1"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statement(s)</a:t>
            </a:r>
            <a:endPar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endParaRPr>
          </a:p>
        </p:txBody>
      </p:sp>
      <p:sp>
        <p:nvSpPr>
          <p:cNvPr id="9" name="Content Placeholder 2">
            <a:extLst>
              <a:ext uri="{FF2B5EF4-FFF2-40B4-BE49-F238E27FC236}">
                <a16:creationId xmlns:a16="http://schemas.microsoft.com/office/drawing/2014/main" id="{E423DA93-96EB-EE53-41A2-3195C73ECCAD}"/>
              </a:ext>
            </a:extLst>
          </p:cNvPr>
          <p:cNvSpPr txBox="1">
            <a:spLocks/>
          </p:cNvSpPr>
          <p:nvPr/>
        </p:nvSpPr>
        <p:spPr>
          <a:xfrm>
            <a:off x="1371600" y="4349496"/>
            <a:ext cx="6807200" cy="1804416"/>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 1, or many paths (</a:t>
            </a:r>
            <a:r>
              <a:rPr lang="en-US" i="1" dirty="0"/>
              <a:t>independent tests; not exclusive</a:t>
            </a:r>
            <a:r>
              <a:rPr lang="en-US" dirty="0"/>
              <a:t>)</a:t>
            </a:r>
          </a:p>
          <a:p>
            <a:pPr marL="0" indent="0">
              <a:buFont typeface="Arial" panose="020B0604020202020204" pitchFamily="34" charset="0"/>
              <a:buNone/>
            </a:pPr>
            <a:endParaRPr lang="en-US" dirty="0"/>
          </a:p>
        </p:txBody>
      </p:sp>
      <p:sp>
        <p:nvSpPr>
          <p:cNvPr id="11" name="TextBox 10">
            <a:extLst>
              <a:ext uri="{FF2B5EF4-FFF2-40B4-BE49-F238E27FC236}">
                <a16:creationId xmlns:a16="http://schemas.microsoft.com/office/drawing/2014/main" id="{13D191F9-6DF1-18E5-DDBE-BB166976EE51}"/>
              </a:ext>
            </a:extLst>
          </p:cNvPr>
          <p:cNvSpPr txBox="1"/>
          <p:nvPr/>
        </p:nvSpPr>
        <p:spPr>
          <a:xfrm>
            <a:off x="579120" y="4788913"/>
            <a:ext cx="5346700" cy="1710725"/>
          </a:xfrm>
          <a:prstGeom prst="rect">
            <a:avLst/>
          </a:prstGeom>
          <a:noFill/>
        </p:spPr>
        <p:txBody>
          <a:bodyPr wrap="square">
            <a:spAutoFit/>
          </a:bodyPr>
          <a:lstStyle/>
          <a:p>
            <a:pPr marL="21177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if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test</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a:t>
            </a:r>
          </a:p>
          <a:p>
            <a:pPr marL="21177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1"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statement(s</a:t>
            </a:r>
            <a:r>
              <a:rPr lang="en-US" b="1" dirty="0">
                <a:latin typeface="Verdana" charset="0"/>
                <a:ea typeface="ＭＳ Ｐゴシック" charset="0"/>
                <a:cs typeface="Times New Roman" charset="0"/>
              </a:rPr>
              <a:t>)</a:t>
            </a:r>
            <a:endPar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endParaRPr>
          </a:p>
          <a:p>
            <a:pPr marL="21177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if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test</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a:t>
            </a:r>
          </a:p>
          <a:p>
            <a:pPr marL="21177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1"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statement(s</a:t>
            </a:r>
            <a:r>
              <a:rPr lang="en-US" b="1" dirty="0">
                <a:latin typeface="Verdana" charset="0"/>
                <a:ea typeface="ＭＳ Ｐゴシック" charset="0"/>
                <a:cs typeface="Times New Roman" charset="0"/>
              </a:rPr>
              <a:t>)</a:t>
            </a:r>
            <a:endPar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endParaRPr>
          </a:p>
          <a:p>
            <a:pPr marL="21177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if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test</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a:t>
            </a:r>
          </a:p>
          <a:p>
            <a:pPr marL="2117725" marR="0" lvl="0" indent="-288925" algn="l" defTabSz="914400" rtl="0" eaLnBrk="1" fontAlgn="base" latinLnBrk="0" hangingPunct="1">
              <a:lnSpc>
                <a:spcPct val="80000"/>
              </a:lnSpc>
              <a:spcBef>
                <a:spcPct val="20000"/>
              </a:spcBef>
              <a:spcAft>
                <a:spcPct val="0"/>
              </a:spcAft>
              <a:buClr>
                <a:srgbClr val="EB641B"/>
              </a:buClr>
              <a:buSzPct val="95000"/>
              <a:buFont typeface="Wingdings 2" charset="0"/>
              <a:buNone/>
              <a:tabLst/>
            </a:pPr>
            <a:r>
              <a:rPr kumimoji="0" lang="en-US" sz="1800" b="1"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0" i="0" u="none" strike="noStrike" cap="none" normalizeH="0" baseline="0" dirty="0">
                <a:ln>
                  <a:noFill/>
                </a:ln>
                <a:solidFill>
                  <a:schemeClr val="tx1"/>
                </a:solidFill>
                <a:effectLst/>
                <a:latin typeface="Courier New" charset="0"/>
                <a:ea typeface="ＭＳ Ｐゴシック" charset="0"/>
                <a:cs typeface="Times New Roman" charset="0"/>
              </a:rPr>
              <a:t>    </a:t>
            </a:r>
            <a:r>
              <a:rPr kumimoji="0" lang="en-US" sz="1800" b="1" i="0" u="none" strike="noStrike" cap="none" normalizeH="0" baseline="0" dirty="0">
                <a:ln>
                  <a:noFill/>
                </a:ln>
                <a:solidFill>
                  <a:schemeClr val="tx1"/>
                </a:solidFill>
                <a:effectLst/>
                <a:latin typeface="Verdana" charset="0"/>
                <a:ea typeface="ＭＳ Ｐゴシック" charset="0"/>
                <a:cs typeface="Times New Roman" charset="0"/>
              </a:rPr>
              <a:t>statement(s)</a:t>
            </a:r>
            <a:endParaRPr lang="en-US" dirty="0"/>
          </a:p>
        </p:txBody>
      </p:sp>
    </p:spTree>
    <p:extLst>
      <p:ext uri="{BB962C8B-B14F-4D97-AF65-F5344CB8AC3E}">
        <p14:creationId xmlns:p14="http://schemas.microsoft.com/office/powerpoint/2010/main" val="337702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p:bldP spid="8" grpId="0"/>
      <p:bldP spid="9"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cap="none" dirty="0"/>
              <a:t>NESTED if/else AND if/</a:t>
            </a:r>
            <a:r>
              <a:rPr lang="en-US" cap="none" dirty="0" err="1"/>
              <a:t>elif</a:t>
            </a:r>
            <a:r>
              <a:rPr lang="en-US" cap="none" dirty="0"/>
              <a:t>/else</a:t>
            </a:r>
            <a:endParaRPr lang="en-US" dirty="0"/>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We can have a if...</a:t>
            </a:r>
            <a:r>
              <a:rPr lang="en-US" dirty="0" err="1"/>
              <a:t>elif</a:t>
            </a:r>
            <a:r>
              <a:rPr lang="en-US" dirty="0"/>
              <a:t>...else statement inside another if...</a:t>
            </a:r>
            <a:r>
              <a:rPr lang="en-US" dirty="0" err="1"/>
              <a:t>elif</a:t>
            </a:r>
            <a:r>
              <a:rPr lang="en-US" dirty="0"/>
              <a:t>...else statement. This is called nesting in computer programming.</a:t>
            </a:r>
          </a:p>
          <a:p>
            <a:r>
              <a:rPr lang="en-US" dirty="0"/>
              <a:t>Any number of these statements can be nested inside one another. Indentation is the only way to figure out the level of nesting. They can get confusing, so they must be avoided unless necessary.</a:t>
            </a:r>
          </a:p>
          <a:p>
            <a:endParaRPr lang="en-US" dirty="0"/>
          </a:p>
        </p:txBody>
      </p:sp>
    </p:spTree>
    <p:extLst>
      <p:ext uri="{BB962C8B-B14F-4D97-AF65-F5344CB8AC3E}">
        <p14:creationId xmlns:p14="http://schemas.microsoft.com/office/powerpoint/2010/main" val="411842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cap="none" dirty="0"/>
              <a:t>NESTED if/else AND if/</a:t>
            </a:r>
            <a:r>
              <a:rPr lang="en-US" cap="none" dirty="0" err="1"/>
              <a:t>elif</a:t>
            </a:r>
            <a:r>
              <a:rPr lang="en-US" cap="none" dirty="0"/>
              <a:t>/else</a:t>
            </a:r>
            <a:endParaRPr lang="en-US" dirty="0"/>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pPr marL="0" indent="0">
              <a:buNone/>
            </a:pPr>
            <a:endParaRPr lang="en-US" dirty="0"/>
          </a:p>
        </p:txBody>
      </p:sp>
      <p:pic>
        <p:nvPicPr>
          <p:cNvPr id="5" name="Picture 4">
            <a:extLst>
              <a:ext uri="{FF2B5EF4-FFF2-40B4-BE49-F238E27FC236}">
                <a16:creationId xmlns:a16="http://schemas.microsoft.com/office/drawing/2014/main" id="{9A74042D-15A6-0D02-D14C-1383675D5EA0}"/>
              </a:ext>
            </a:extLst>
          </p:cNvPr>
          <p:cNvPicPr>
            <a:picLocks noChangeAspect="1"/>
          </p:cNvPicPr>
          <p:nvPr/>
        </p:nvPicPr>
        <p:blipFill>
          <a:blip r:embed="rId2"/>
          <a:stretch>
            <a:fillRect/>
          </a:stretch>
        </p:blipFill>
        <p:spPr>
          <a:xfrm>
            <a:off x="2209800" y="1815384"/>
            <a:ext cx="7772400" cy="5200412"/>
          </a:xfrm>
          <a:prstGeom prst="rect">
            <a:avLst/>
          </a:prstGeom>
        </p:spPr>
      </p:pic>
    </p:spTree>
    <p:extLst>
      <p:ext uri="{BB962C8B-B14F-4D97-AF65-F5344CB8AC3E}">
        <p14:creationId xmlns:p14="http://schemas.microsoft.com/office/powerpoint/2010/main" val="4085601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EXERCISE – </a:t>
            </a:r>
            <a:r>
              <a:rPr lang="en-US" cap="none" dirty="0"/>
              <a:t>if/else</a:t>
            </a:r>
            <a:endParaRPr lang="en-US" dirty="0"/>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pPr marL="457200" indent="-457200">
              <a:buAutoNum type="arabicParenBoth"/>
            </a:pPr>
            <a:r>
              <a:rPr lang="en-US" b="1" dirty="0"/>
              <a:t>if/if/if (2) if/else	(3) if/</a:t>
            </a:r>
            <a:r>
              <a:rPr lang="en-US" b="1" dirty="0" err="1"/>
              <a:t>elif</a:t>
            </a:r>
            <a:r>
              <a:rPr lang="en-US" b="1" dirty="0"/>
              <a:t>/</a:t>
            </a:r>
            <a:r>
              <a:rPr lang="en-US" b="1" dirty="0" err="1"/>
              <a:t>elif</a:t>
            </a:r>
            <a:endParaRPr lang="en-US" b="1" dirty="0"/>
          </a:p>
          <a:p>
            <a:r>
              <a:rPr lang="en-US" dirty="0"/>
              <a:t>Whether a user is lower, middle, or upper-class based on income</a:t>
            </a:r>
          </a:p>
          <a:p>
            <a:r>
              <a:rPr lang="en-US" dirty="0"/>
              <a:t>Whether you made the dean’s list (GPA &gt;= 3.8) or honor roll (3.5-3.8)</a:t>
            </a:r>
          </a:p>
          <a:p>
            <a:r>
              <a:rPr lang="en-US" dirty="0"/>
              <a:t>Whether a number is divisible by 2,3 and/or 5</a:t>
            </a:r>
          </a:p>
          <a:p>
            <a:r>
              <a:rPr lang="en-US" dirty="0"/>
              <a:t>Computing a grade of A,B, C, D or F based on percentage</a:t>
            </a:r>
          </a:p>
        </p:txBody>
      </p:sp>
      <p:sp>
        <p:nvSpPr>
          <p:cNvPr id="4" name="TextBox 3">
            <a:extLst>
              <a:ext uri="{FF2B5EF4-FFF2-40B4-BE49-F238E27FC236}">
                <a16:creationId xmlns:a16="http://schemas.microsoft.com/office/drawing/2014/main" id="{BFDDE2AA-CF04-2D38-C504-7A588F2361A1}"/>
              </a:ext>
            </a:extLst>
          </p:cNvPr>
          <p:cNvSpPr txBox="1"/>
          <p:nvPr/>
        </p:nvSpPr>
        <p:spPr>
          <a:xfrm>
            <a:off x="9029700" y="2641600"/>
            <a:ext cx="546100" cy="461665"/>
          </a:xfrm>
          <a:prstGeom prst="rect">
            <a:avLst/>
          </a:prstGeom>
          <a:noFill/>
        </p:spPr>
        <p:txBody>
          <a:bodyPr wrap="square" rtlCol="0">
            <a:spAutoFit/>
          </a:bodyPr>
          <a:lstStyle/>
          <a:p>
            <a:r>
              <a:rPr lang="en-US" sz="2400" b="1" dirty="0"/>
              <a:t>(2)</a:t>
            </a:r>
          </a:p>
        </p:txBody>
      </p:sp>
      <p:sp>
        <p:nvSpPr>
          <p:cNvPr id="5" name="TextBox 4">
            <a:extLst>
              <a:ext uri="{FF2B5EF4-FFF2-40B4-BE49-F238E27FC236}">
                <a16:creationId xmlns:a16="http://schemas.microsoft.com/office/drawing/2014/main" id="{932F009F-5513-E8F1-0A83-B59E43B868DF}"/>
              </a:ext>
            </a:extLst>
          </p:cNvPr>
          <p:cNvSpPr txBox="1"/>
          <p:nvPr/>
        </p:nvSpPr>
        <p:spPr>
          <a:xfrm>
            <a:off x="8356600" y="4353867"/>
            <a:ext cx="546100" cy="461665"/>
          </a:xfrm>
          <a:prstGeom prst="rect">
            <a:avLst/>
          </a:prstGeom>
          <a:noFill/>
        </p:spPr>
        <p:txBody>
          <a:bodyPr wrap="square" rtlCol="0">
            <a:spAutoFit/>
          </a:bodyPr>
          <a:lstStyle/>
          <a:p>
            <a:r>
              <a:rPr lang="en-US" sz="2400" b="1" dirty="0"/>
              <a:t>(2)</a:t>
            </a:r>
          </a:p>
        </p:txBody>
      </p:sp>
      <p:sp>
        <p:nvSpPr>
          <p:cNvPr id="6" name="TextBox 5">
            <a:extLst>
              <a:ext uri="{FF2B5EF4-FFF2-40B4-BE49-F238E27FC236}">
                <a16:creationId xmlns:a16="http://schemas.microsoft.com/office/drawing/2014/main" id="{7DCB0180-8D3A-E9EA-BFC6-475C656707C9}"/>
              </a:ext>
            </a:extLst>
          </p:cNvPr>
          <p:cNvSpPr txBox="1"/>
          <p:nvPr/>
        </p:nvSpPr>
        <p:spPr>
          <a:xfrm>
            <a:off x="6997700" y="3797607"/>
            <a:ext cx="546100" cy="461665"/>
          </a:xfrm>
          <a:prstGeom prst="rect">
            <a:avLst/>
          </a:prstGeom>
          <a:noFill/>
        </p:spPr>
        <p:txBody>
          <a:bodyPr wrap="square" rtlCol="0">
            <a:spAutoFit/>
          </a:bodyPr>
          <a:lstStyle/>
          <a:p>
            <a:r>
              <a:rPr lang="en-US" sz="2400" b="1" dirty="0"/>
              <a:t>(1)</a:t>
            </a:r>
          </a:p>
        </p:txBody>
      </p:sp>
      <p:sp>
        <p:nvSpPr>
          <p:cNvPr id="7" name="TextBox 6">
            <a:extLst>
              <a:ext uri="{FF2B5EF4-FFF2-40B4-BE49-F238E27FC236}">
                <a16:creationId xmlns:a16="http://schemas.microsoft.com/office/drawing/2014/main" id="{AF66D92F-75B6-D2DA-9DD2-B78E3FBD3EC8}"/>
              </a:ext>
            </a:extLst>
          </p:cNvPr>
          <p:cNvSpPr txBox="1"/>
          <p:nvPr/>
        </p:nvSpPr>
        <p:spPr>
          <a:xfrm>
            <a:off x="9779000" y="3198167"/>
            <a:ext cx="546100" cy="461665"/>
          </a:xfrm>
          <a:prstGeom prst="rect">
            <a:avLst/>
          </a:prstGeom>
          <a:noFill/>
        </p:spPr>
        <p:txBody>
          <a:bodyPr wrap="square" rtlCol="0">
            <a:spAutoFit/>
          </a:bodyPr>
          <a:lstStyle/>
          <a:p>
            <a:r>
              <a:rPr lang="en-US" sz="2400" b="1" dirty="0"/>
              <a:t>(3)</a:t>
            </a:r>
          </a:p>
        </p:txBody>
      </p:sp>
    </p:spTree>
    <p:extLst>
      <p:ext uri="{BB962C8B-B14F-4D97-AF65-F5344CB8AC3E}">
        <p14:creationId xmlns:p14="http://schemas.microsoft.com/office/powerpoint/2010/main" val="326963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EXAMPLE - Question</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This program reads data for people and computes their basal metabolic rate.</a:t>
            </a:r>
          </a:p>
          <a:p>
            <a:pPr lvl="1"/>
            <a:r>
              <a:rPr lang="en-US" dirty="0"/>
              <a:t>Formula for Basal Metabolic Rate Formula:</a:t>
            </a:r>
          </a:p>
          <a:p>
            <a:pPr lvl="1"/>
            <a:endParaRPr lang="en-US" dirty="0"/>
          </a:p>
          <a:p>
            <a:pPr lvl="1"/>
            <a:endParaRPr lang="en-US" dirty="0"/>
          </a:p>
          <a:p>
            <a:pPr lvl="1"/>
            <a:endParaRPr lang="en-US" dirty="0"/>
          </a:p>
          <a:p>
            <a:pPr lvl="1"/>
            <a:r>
              <a:rPr lang="en-US" dirty="0"/>
              <a:t>Output example</a:t>
            </a:r>
          </a:p>
        </p:txBody>
      </p:sp>
      <p:sp>
        <p:nvSpPr>
          <p:cNvPr id="5" name="TextBox 4">
            <a:extLst>
              <a:ext uri="{FF2B5EF4-FFF2-40B4-BE49-F238E27FC236}">
                <a16:creationId xmlns:a16="http://schemas.microsoft.com/office/drawing/2014/main" id="{5B4EC9FF-BDA1-6A76-DF1F-B0A3AC0551E7}"/>
              </a:ext>
            </a:extLst>
          </p:cNvPr>
          <p:cNvSpPr txBox="1"/>
          <p:nvPr/>
        </p:nvSpPr>
        <p:spPr>
          <a:xfrm>
            <a:off x="975360" y="3076277"/>
            <a:ext cx="6657340" cy="1477328"/>
          </a:xfrm>
          <a:prstGeom prst="rect">
            <a:avLst/>
          </a:prstGeom>
          <a:noFill/>
        </p:spPr>
        <p:txBody>
          <a:bodyPr wrap="square">
            <a:spAutoFit/>
          </a:bodyPr>
          <a:lstStyle/>
          <a:p>
            <a:r>
              <a:rPr lang="en-US" sz="1800" b="1" dirty="0">
                <a:latin typeface="Courier New" panose="02070309020205020404" pitchFamily="49" charset="0"/>
                <a:cs typeface="Courier New" panose="02070309020205020404" pitchFamily="49" charset="0"/>
              </a:rPr>
              <a:t>male BMR </a:t>
            </a:r>
            <a:r>
              <a:rPr lang="en-US" sz="1800" dirty="0">
                <a:latin typeface="Courier New" panose="02070309020205020404" pitchFamily="49" charset="0"/>
                <a:cs typeface="Courier New" panose="02070309020205020404" pitchFamily="49" charset="0"/>
              </a:rPr>
              <a:t>=  4.54545 x (weight in </a:t>
            </a:r>
            <a:r>
              <a:rPr lang="en-US" sz="1800" dirty="0" err="1">
                <a:latin typeface="Courier New" panose="02070309020205020404" pitchFamily="49" charset="0"/>
                <a:cs typeface="Courier New" panose="02070309020205020404" pitchFamily="49" charset="0"/>
              </a:rPr>
              <a:t>lb</a:t>
            </a:r>
            <a:r>
              <a:rPr lang="en-US" sz="1800" dirty="0">
                <a:latin typeface="Courier New" panose="02070309020205020404" pitchFamily="49" charset="0"/>
                <a:cs typeface="Courier New" panose="02070309020205020404" pitchFamily="49" charset="0"/>
              </a:rPr>
              <a:t>) + 15.875 x (height in inches) - 5 x (age in years) + 5</a:t>
            </a:r>
          </a:p>
          <a:p>
            <a:endParaRPr lang="en-US" sz="1800" dirty="0">
              <a:latin typeface="Courier New" panose="02070309020205020404" pitchFamily="49" charset="0"/>
              <a:cs typeface="Courier New" panose="02070309020205020404" pitchFamily="49" charset="0"/>
            </a:endParaRPr>
          </a:p>
          <a:p>
            <a:r>
              <a:rPr lang="en-US" sz="1800" b="1" dirty="0">
                <a:latin typeface="Courier New" panose="02070309020205020404" pitchFamily="49" charset="0"/>
                <a:cs typeface="Courier New" panose="02070309020205020404" pitchFamily="49" charset="0"/>
              </a:rPr>
              <a:t>female BMR</a:t>
            </a:r>
            <a:r>
              <a:rPr lang="en-US" sz="1800" dirty="0">
                <a:latin typeface="Courier New" panose="02070309020205020404" pitchFamily="49" charset="0"/>
                <a:cs typeface="Courier New" panose="02070309020205020404" pitchFamily="49" charset="0"/>
              </a:rPr>
              <a:t> =  4.54545 x (weight in </a:t>
            </a:r>
            <a:r>
              <a:rPr lang="en-US" sz="1800" dirty="0" err="1">
                <a:latin typeface="Courier New" panose="02070309020205020404" pitchFamily="49" charset="0"/>
                <a:cs typeface="Courier New" panose="02070309020205020404" pitchFamily="49" charset="0"/>
              </a:rPr>
              <a:t>lb</a:t>
            </a:r>
            <a:r>
              <a:rPr lang="en-US" sz="1800" dirty="0">
                <a:latin typeface="Courier New" panose="02070309020205020404" pitchFamily="49" charset="0"/>
                <a:cs typeface="Courier New" panose="02070309020205020404" pitchFamily="49" charset="0"/>
              </a:rPr>
              <a:t>) + 15.875 x (height in inches) - 5 x (age in years) - 161</a:t>
            </a:r>
          </a:p>
        </p:txBody>
      </p:sp>
      <p:graphicFrame>
        <p:nvGraphicFramePr>
          <p:cNvPr id="6" name="Group 29">
            <a:extLst>
              <a:ext uri="{FF2B5EF4-FFF2-40B4-BE49-F238E27FC236}">
                <a16:creationId xmlns:a16="http://schemas.microsoft.com/office/drawing/2014/main" id="{B4D8B278-F055-92BD-9A56-4F7505A37D34}"/>
              </a:ext>
            </a:extLst>
          </p:cNvPr>
          <p:cNvGraphicFramePr>
            <a:graphicFrameLocks noGrp="1"/>
          </p:cNvGraphicFramePr>
          <p:nvPr>
            <p:extLst>
              <p:ext uri="{D42A27DB-BD31-4B8C-83A1-F6EECF244321}">
                <p14:modId xmlns:p14="http://schemas.microsoft.com/office/powerpoint/2010/main" val="2264408230"/>
              </p:ext>
            </p:extLst>
          </p:nvPr>
        </p:nvGraphicFramePr>
        <p:xfrm>
          <a:off x="8017417" y="3172775"/>
          <a:ext cx="3054350" cy="1284332"/>
        </p:xfrm>
        <a:graphic>
          <a:graphicData uri="http://schemas.openxmlformats.org/drawingml/2006/table">
            <a:tbl>
              <a:tblPr/>
              <a:tblGrid>
                <a:gridCol w="1614805">
                  <a:extLst>
                    <a:ext uri="{9D8B030D-6E8A-4147-A177-3AD203B41FA5}">
                      <a16:colId xmlns:a16="http://schemas.microsoft.com/office/drawing/2014/main" val="20000"/>
                    </a:ext>
                  </a:extLst>
                </a:gridCol>
                <a:gridCol w="1439545">
                  <a:extLst>
                    <a:ext uri="{9D8B030D-6E8A-4147-A177-3AD203B41FA5}">
                      <a16:colId xmlns:a16="http://schemas.microsoft.com/office/drawing/2014/main" val="20001"/>
                    </a:ext>
                  </a:extLst>
                </a:gridCol>
              </a:tblGrid>
              <a:tr h="310741">
                <a:tc>
                  <a:txBody>
                    <a:bodyPr/>
                    <a:lstStyle/>
                    <a:p>
                      <a:pPr marL="0" marR="0" lvl="0" indent="0" algn="ctr" defTabSz="914400" rtl="0" eaLnBrk="1" fontAlgn="base" latinLnBrk="0" hangingPunct="1">
                        <a:lnSpc>
                          <a:spcPct val="90000"/>
                        </a:lnSpc>
                        <a:spcBef>
                          <a:spcPct val="20000"/>
                        </a:spcBef>
                        <a:spcAft>
                          <a:spcPct val="0"/>
                        </a:spcAft>
                        <a:buClr>
                          <a:srgbClr val="EB641B"/>
                        </a:buClr>
                        <a:buSzPct val="95000"/>
                        <a:buFont typeface="Wingdings 2" charset="2"/>
                        <a:buNone/>
                        <a:tabLst/>
                      </a:pPr>
                      <a:r>
                        <a:rPr kumimoji="0" lang="en-US" sz="1600" b="1" i="0" u="none" strike="noStrike" cap="none" normalizeH="0" baseline="0" dirty="0">
                          <a:ln>
                            <a:noFill/>
                          </a:ln>
                          <a:solidFill>
                            <a:schemeClr val="tx1"/>
                          </a:solidFill>
                          <a:effectLst/>
                          <a:latin typeface="Verdana" charset="0"/>
                        </a:rPr>
                        <a:t>BMR </a:t>
                      </a: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90000"/>
                        </a:lnSpc>
                        <a:spcBef>
                          <a:spcPct val="20000"/>
                        </a:spcBef>
                        <a:spcAft>
                          <a:spcPct val="0"/>
                        </a:spcAft>
                        <a:buClr>
                          <a:srgbClr val="EB641B"/>
                        </a:buClr>
                        <a:buSzPct val="95000"/>
                        <a:buFont typeface="Wingdings 2" charset="2"/>
                        <a:buNone/>
                        <a:tabLst/>
                      </a:pPr>
                      <a:r>
                        <a:rPr kumimoji="0" lang="en-US" sz="1600" b="1" i="0" u="none" strike="noStrike" cap="none" normalizeH="0" baseline="0" dirty="0">
                          <a:ln>
                            <a:noFill/>
                          </a:ln>
                          <a:solidFill>
                            <a:schemeClr val="tx1"/>
                          </a:solidFill>
                          <a:effectLst/>
                          <a:latin typeface="Verdana" charset="0"/>
                        </a:rPr>
                        <a:t>Burn Level</a:t>
                      </a: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298552">
                <a:tc>
                  <a:txBody>
                    <a:bodyPr/>
                    <a:lstStyle/>
                    <a:p>
                      <a:pPr marL="0" marR="0" lvl="0" indent="0" algn="l" defTabSz="914400" rtl="0" eaLnBrk="1" fontAlgn="base" latinLnBrk="0" hangingPunct="1">
                        <a:lnSpc>
                          <a:spcPct val="85000"/>
                        </a:lnSpc>
                        <a:spcBef>
                          <a:spcPct val="20000"/>
                        </a:spcBef>
                        <a:spcAft>
                          <a:spcPct val="0"/>
                        </a:spcAft>
                        <a:buClr>
                          <a:srgbClr val="EB641B"/>
                        </a:buClr>
                        <a:buSzPct val="95000"/>
                        <a:buFont typeface="Wingdings 2" charset="2"/>
                        <a:buNone/>
                        <a:tabLst/>
                      </a:pPr>
                      <a:r>
                        <a:rPr lang="en-US" sz="1800" b="0" i="0" kern="1200" dirty="0">
                          <a:solidFill>
                            <a:schemeClr val="tx1"/>
                          </a:solidFill>
                          <a:effectLst/>
                          <a:latin typeface="+mn-lt"/>
                          <a:ea typeface="+mn-ea"/>
                          <a:cs typeface="+mn-cs"/>
                        </a:rPr>
                        <a:t>below 12000</a:t>
                      </a:r>
                      <a:endParaRPr kumimoji="0" lang="en-US" sz="1600" b="0" i="0" u="none" strike="noStrike" cap="none" normalizeH="0" baseline="0" dirty="0">
                        <a:ln>
                          <a:noFill/>
                        </a:ln>
                        <a:solidFill>
                          <a:schemeClr val="tx1"/>
                        </a:solidFill>
                        <a:effectLst/>
                        <a:latin typeface="Verdana" charset="0"/>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85000"/>
                        </a:lnSpc>
                        <a:spcBef>
                          <a:spcPct val="20000"/>
                        </a:spcBef>
                        <a:spcAft>
                          <a:spcPct val="0"/>
                        </a:spcAft>
                        <a:buClr>
                          <a:srgbClr val="EB641B"/>
                        </a:buClr>
                        <a:buSzPct val="95000"/>
                        <a:buFont typeface="Wingdings 2" charset="2"/>
                        <a:buNone/>
                        <a:tabLst/>
                      </a:pPr>
                      <a:r>
                        <a:rPr kumimoji="0" lang="en-US" sz="1600" b="0" i="0" u="none" strike="noStrike" cap="none" normalizeH="0" baseline="0" dirty="0">
                          <a:ln>
                            <a:noFill/>
                          </a:ln>
                          <a:solidFill>
                            <a:schemeClr val="tx1"/>
                          </a:solidFill>
                          <a:effectLst/>
                          <a:latin typeface="Verdana" charset="0"/>
                        </a:rPr>
                        <a:t>low</a:t>
                      </a: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98552">
                <a:tc>
                  <a:txBody>
                    <a:bodyPr/>
                    <a:lstStyle/>
                    <a:p>
                      <a:pPr marL="0" marR="0" lvl="0" indent="0" algn="l" defTabSz="914400" rtl="0" eaLnBrk="1" fontAlgn="base" latinLnBrk="0" hangingPunct="1">
                        <a:lnSpc>
                          <a:spcPct val="85000"/>
                        </a:lnSpc>
                        <a:spcBef>
                          <a:spcPct val="20000"/>
                        </a:spcBef>
                        <a:spcAft>
                          <a:spcPct val="0"/>
                        </a:spcAft>
                        <a:buClr>
                          <a:srgbClr val="EB641B"/>
                        </a:buClr>
                        <a:buSzPct val="95000"/>
                        <a:buFont typeface="Wingdings 2" charset="2"/>
                        <a:buNone/>
                        <a:tabLst/>
                      </a:pPr>
                      <a:r>
                        <a:rPr lang="en-US" sz="1800" b="0" i="0" kern="1200" dirty="0">
                          <a:solidFill>
                            <a:schemeClr val="tx1"/>
                          </a:solidFill>
                          <a:effectLst/>
                          <a:latin typeface="+mn-lt"/>
                          <a:ea typeface="+mn-ea"/>
                          <a:cs typeface="+mn-cs"/>
                        </a:rPr>
                        <a:t>1200 to 2000</a:t>
                      </a:r>
                      <a:endParaRPr kumimoji="0" lang="en-US" sz="1600" b="0" i="0" u="none" strike="noStrike" cap="none" normalizeH="0" baseline="0" dirty="0">
                        <a:ln>
                          <a:noFill/>
                        </a:ln>
                        <a:solidFill>
                          <a:schemeClr val="tx1"/>
                        </a:solidFill>
                        <a:effectLst/>
                        <a:latin typeface="Verdana" charset="0"/>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85000"/>
                        </a:lnSpc>
                        <a:spcBef>
                          <a:spcPct val="20000"/>
                        </a:spcBef>
                        <a:spcAft>
                          <a:spcPct val="0"/>
                        </a:spcAft>
                        <a:buClr>
                          <a:srgbClr val="EB641B"/>
                        </a:buClr>
                        <a:buSzPct val="95000"/>
                        <a:buFont typeface="Wingdings 2" charset="2"/>
                        <a:buNone/>
                        <a:tabLst/>
                      </a:pPr>
                      <a:r>
                        <a:rPr kumimoji="0" lang="en-US" sz="1600" b="0" i="0" u="none" strike="noStrike" cap="none" normalizeH="0" baseline="0" dirty="0">
                          <a:ln>
                            <a:noFill/>
                          </a:ln>
                          <a:solidFill>
                            <a:schemeClr val="tx1"/>
                          </a:solidFill>
                          <a:effectLst/>
                          <a:latin typeface="Verdana" charset="0"/>
                        </a:rPr>
                        <a:t>moderate</a:t>
                      </a: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98552">
                <a:tc>
                  <a:txBody>
                    <a:bodyPr/>
                    <a:lstStyle/>
                    <a:p>
                      <a:pPr marL="0" marR="0" lvl="0" indent="0" algn="l" defTabSz="914400" rtl="0" eaLnBrk="1" fontAlgn="base" latinLnBrk="0" hangingPunct="1">
                        <a:lnSpc>
                          <a:spcPct val="85000"/>
                        </a:lnSpc>
                        <a:spcBef>
                          <a:spcPct val="20000"/>
                        </a:spcBef>
                        <a:spcAft>
                          <a:spcPct val="0"/>
                        </a:spcAft>
                        <a:buClr>
                          <a:srgbClr val="EB641B"/>
                        </a:buClr>
                        <a:buSzPct val="95000"/>
                        <a:buFont typeface="Wingdings 2" charset="2"/>
                        <a:buNone/>
                        <a:tabLst/>
                      </a:pPr>
                      <a:r>
                        <a:rPr lang="en-US" sz="1800" b="0" i="0" kern="1200" dirty="0">
                          <a:solidFill>
                            <a:schemeClr val="tx1"/>
                          </a:solidFill>
                          <a:effectLst/>
                          <a:latin typeface="+mn-lt"/>
                          <a:ea typeface="+mn-ea"/>
                          <a:cs typeface="+mn-cs"/>
                        </a:rPr>
                        <a:t>above 2000</a:t>
                      </a:r>
                      <a:endParaRPr kumimoji="0" lang="en-US" sz="1600" b="0" i="0" u="none" strike="noStrike" cap="none" normalizeH="0" baseline="0" dirty="0">
                        <a:ln>
                          <a:noFill/>
                        </a:ln>
                        <a:solidFill>
                          <a:schemeClr val="tx1"/>
                        </a:solidFill>
                        <a:effectLst/>
                        <a:latin typeface="Verdana" charset="0"/>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85000"/>
                        </a:lnSpc>
                        <a:spcBef>
                          <a:spcPct val="20000"/>
                        </a:spcBef>
                        <a:spcAft>
                          <a:spcPct val="0"/>
                        </a:spcAft>
                        <a:buClr>
                          <a:srgbClr val="EB641B"/>
                        </a:buClr>
                        <a:buSzPct val="95000"/>
                        <a:buFont typeface="Wingdings 2" charset="2"/>
                        <a:buNone/>
                        <a:tabLst/>
                      </a:pPr>
                      <a:r>
                        <a:rPr kumimoji="0" lang="en-US" sz="1600" b="0" i="0" u="none" strike="noStrike" cap="none" normalizeH="0" baseline="0" dirty="0">
                          <a:ln>
                            <a:noFill/>
                          </a:ln>
                          <a:solidFill>
                            <a:schemeClr val="tx1"/>
                          </a:solidFill>
                          <a:effectLst/>
                          <a:latin typeface="Verdana" charset="0"/>
                        </a:rPr>
                        <a:t>high</a:t>
                      </a: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bl>
          </a:graphicData>
        </a:graphic>
      </p:graphicFrame>
      <p:sp>
        <p:nvSpPr>
          <p:cNvPr id="7" name="TextBox 6">
            <a:extLst>
              <a:ext uri="{FF2B5EF4-FFF2-40B4-BE49-F238E27FC236}">
                <a16:creationId xmlns:a16="http://schemas.microsoft.com/office/drawing/2014/main" id="{8B6120BB-A99A-81F4-AD7E-3DC82AF0707E}"/>
              </a:ext>
            </a:extLst>
          </p:cNvPr>
          <p:cNvSpPr txBox="1"/>
          <p:nvPr/>
        </p:nvSpPr>
        <p:spPr>
          <a:xfrm>
            <a:off x="4304030" y="4626605"/>
            <a:ext cx="4480714" cy="1815882"/>
          </a:xfrm>
          <a:prstGeom prst="rect">
            <a:avLst/>
          </a:prstGeom>
          <a:noFill/>
        </p:spPr>
        <p:txBody>
          <a:bodyPr wrap="none" rtlCol="0">
            <a:spAutoFit/>
          </a:bodyPr>
          <a:lstStyle/>
          <a:p>
            <a:r>
              <a:rPr lang="en-US" sz="1400" dirty="0">
                <a:latin typeface="Courier New" panose="02070309020205020404" pitchFamily="49" charset="0"/>
              </a:rPr>
              <a:t>Enter person's information:</a:t>
            </a:r>
          </a:p>
          <a:p>
            <a:r>
              <a:rPr lang="en-US" sz="1400" dirty="0">
                <a:latin typeface="Courier New" panose="02070309020205020404" pitchFamily="49" charset="0"/>
              </a:rPr>
              <a:t>height (in inches)? </a:t>
            </a:r>
            <a:r>
              <a:rPr lang="en-US" sz="1400" b="1" u="sng" dirty="0">
                <a:latin typeface="Courier New" panose="02070309020205020404" pitchFamily="49" charset="0"/>
              </a:rPr>
              <a:t>71</a:t>
            </a:r>
          </a:p>
          <a:p>
            <a:r>
              <a:rPr lang="en-US" sz="1400" dirty="0">
                <a:latin typeface="Courier New" panose="02070309020205020404" pitchFamily="49" charset="0"/>
              </a:rPr>
              <a:t>weight (in </a:t>
            </a:r>
            <a:r>
              <a:rPr lang="en-US" sz="1400" dirty="0" err="1">
                <a:latin typeface="Courier New" panose="02070309020205020404" pitchFamily="49" charset="0"/>
              </a:rPr>
              <a:t>lb</a:t>
            </a:r>
            <a:r>
              <a:rPr lang="en-US" sz="1400" dirty="0">
                <a:latin typeface="Courier New" panose="02070309020205020404" pitchFamily="49" charset="0"/>
              </a:rPr>
              <a:t>)? </a:t>
            </a:r>
            <a:r>
              <a:rPr lang="en-US" sz="1400" b="1" u="sng" dirty="0">
                <a:latin typeface="Courier New" panose="02070309020205020404" pitchFamily="49" charset="0"/>
              </a:rPr>
              <a:t>220.5</a:t>
            </a:r>
          </a:p>
          <a:p>
            <a:r>
              <a:rPr lang="en-US" sz="1400" dirty="0">
                <a:latin typeface="Courier New" panose="02070309020205020404" pitchFamily="49" charset="0"/>
              </a:rPr>
              <a:t>age (in years)?</a:t>
            </a:r>
            <a:r>
              <a:rPr lang="en-US" sz="1400" b="1" u="sng" dirty="0">
                <a:latin typeface="Courier New" panose="02070309020205020404" pitchFamily="49" charset="0"/>
              </a:rPr>
              <a:t> 20</a:t>
            </a:r>
          </a:p>
          <a:p>
            <a:r>
              <a:rPr lang="en-US" sz="1400" dirty="0">
                <a:latin typeface="Courier New" panose="02070309020205020404" pitchFamily="49" charset="0"/>
              </a:rPr>
              <a:t>gender (male or female)? </a:t>
            </a:r>
            <a:r>
              <a:rPr lang="en-US" sz="1400" b="1" u="sng" dirty="0">
                <a:latin typeface="Courier New" panose="02070309020205020404" pitchFamily="49" charset="0"/>
              </a:rPr>
              <a:t>female</a:t>
            </a:r>
          </a:p>
          <a:p>
            <a:endParaRPr lang="en-US" sz="1400" dirty="0">
              <a:latin typeface="Courier New" panose="02070309020205020404" pitchFamily="49" charset="0"/>
            </a:endParaRPr>
          </a:p>
          <a:p>
            <a:r>
              <a:rPr lang="en-US" sz="1400" dirty="0">
                <a:latin typeface="Courier New" panose="02070309020205020404" pitchFamily="49" charset="0"/>
              </a:rPr>
              <a:t>The person basal metabolic rate = 1868.4</a:t>
            </a:r>
          </a:p>
          <a:p>
            <a:r>
              <a:rPr lang="en-US" sz="1400" dirty="0">
                <a:latin typeface="Courier New" panose="02070309020205020404" pitchFamily="49" charset="0"/>
              </a:rPr>
              <a:t>moderate resting burn rate</a:t>
            </a:r>
          </a:p>
        </p:txBody>
      </p:sp>
    </p:spTree>
    <p:extLst>
      <p:ext uri="{BB962C8B-B14F-4D97-AF65-F5344CB8AC3E}">
        <p14:creationId xmlns:p14="http://schemas.microsoft.com/office/powerpoint/2010/main" val="280305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EXAMPLE – QUESTION </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pPr marL="457200" indent="-457200">
              <a:buAutoNum type="arabicParenBoth"/>
            </a:pPr>
            <a:r>
              <a:rPr lang="en-US" dirty="0"/>
              <a:t>Identify the input, output and process of the problem.</a:t>
            </a:r>
          </a:p>
          <a:p>
            <a:pPr marL="971550" lvl="1" indent="-514350">
              <a:buFont typeface="+mj-lt"/>
              <a:buAutoNum type="romanLcPeriod"/>
            </a:pPr>
            <a:r>
              <a:rPr lang="en-US" dirty="0"/>
              <a:t>Input: </a:t>
            </a:r>
          </a:p>
          <a:p>
            <a:pPr marL="971550" lvl="1" indent="-514350">
              <a:buFont typeface="+mj-lt"/>
              <a:buAutoNum type="romanLcPeriod"/>
            </a:pPr>
            <a:r>
              <a:rPr lang="en-US" dirty="0"/>
              <a:t>Process:</a:t>
            </a:r>
          </a:p>
          <a:p>
            <a:pPr marL="971550" lvl="1" indent="-514350">
              <a:buFont typeface="+mj-lt"/>
              <a:buAutoNum type="romanLcPeriod"/>
            </a:pPr>
            <a:endParaRPr lang="en-US" dirty="0"/>
          </a:p>
          <a:p>
            <a:pPr marL="971550" lvl="1" indent="-514350">
              <a:buFont typeface="+mj-lt"/>
              <a:buAutoNum type="romanLcPeriod"/>
            </a:pPr>
            <a:r>
              <a:rPr lang="en-US" dirty="0"/>
              <a:t>Output:</a:t>
            </a:r>
          </a:p>
        </p:txBody>
      </p:sp>
      <p:sp>
        <p:nvSpPr>
          <p:cNvPr id="4" name="TextBox 3">
            <a:extLst>
              <a:ext uri="{FF2B5EF4-FFF2-40B4-BE49-F238E27FC236}">
                <a16:creationId xmlns:a16="http://schemas.microsoft.com/office/drawing/2014/main" id="{B3A26A1D-EBFE-EC42-C3EF-59411B7C6521}"/>
              </a:ext>
            </a:extLst>
          </p:cNvPr>
          <p:cNvSpPr txBox="1"/>
          <p:nvPr/>
        </p:nvSpPr>
        <p:spPr>
          <a:xfrm>
            <a:off x="2665379" y="2587557"/>
            <a:ext cx="4276812" cy="461665"/>
          </a:xfrm>
          <a:prstGeom prst="rect">
            <a:avLst/>
          </a:prstGeom>
          <a:noFill/>
        </p:spPr>
        <p:txBody>
          <a:bodyPr wrap="none" rtlCol="0">
            <a:spAutoFit/>
          </a:bodyPr>
          <a:lstStyle/>
          <a:p>
            <a:r>
              <a:rPr lang="en-US" sz="2400" dirty="0"/>
              <a:t>Height, Weight, Age and Gender</a:t>
            </a:r>
          </a:p>
        </p:txBody>
      </p:sp>
      <p:sp>
        <p:nvSpPr>
          <p:cNvPr id="5" name="TextBox 4">
            <a:extLst>
              <a:ext uri="{FF2B5EF4-FFF2-40B4-BE49-F238E27FC236}">
                <a16:creationId xmlns:a16="http://schemas.microsoft.com/office/drawing/2014/main" id="{FDECB741-7C07-E072-44C7-8190664F79FA}"/>
              </a:ext>
            </a:extLst>
          </p:cNvPr>
          <p:cNvSpPr txBox="1"/>
          <p:nvPr/>
        </p:nvSpPr>
        <p:spPr>
          <a:xfrm>
            <a:off x="2918299" y="3089811"/>
            <a:ext cx="4132413" cy="830997"/>
          </a:xfrm>
          <a:prstGeom prst="rect">
            <a:avLst/>
          </a:prstGeom>
          <a:noFill/>
        </p:spPr>
        <p:txBody>
          <a:bodyPr wrap="none" rtlCol="0">
            <a:spAutoFit/>
          </a:bodyPr>
          <a:lstStyle/>
          <a:p>
            <a:r>
              <a:rPr lang="en-US" sz="2400" dirty="0"/>
              <a:t>Calculate the BMR of the person</a:t>
            </a:r>
          </a:p>
          <a:p>
            <a:r>
              <a:rPr lang="en-US" sz="2400" dirty="0"/>
              <a:t> (male and female)</a:t>
            </a:r>
          </a:p>
        </p:txBody>
      </p:sp>
      <p:sp>
        <p:nvSpPr>
          <p:cNvPr id="6" name="TextBox 5">
            <a:extLst>
              <a:ext uri="{FF2B5EF4-FFF2-40B4-BE49-F238E27FC236}">
                <a16:creationId xmlns:a16="http://schemas.microsoft.com/office/drawing/2014/main" id="{5612D1D4-B468-9AEA-314C-E238A689B6D0}"/>
              </a:ext>
            </a:extLst>
          </p:cNvPr>
          <p:cNvSpPr txBox="1"/>
          <p:nvPr/>
        </p:nvSpPr>
        <p:spPr>
          <a:xfrm>
            <a:off x="2918299" y="4127200"/>
            <a:ext cx="1423788" cy="461665"/>
          </a:xfrm>
          <a:prstGeom prst="rect">
            <a:avLst/>
          </a:prstGeom>
          <a:noFill/>
        </p:spPr>
        <p:txBody>
          <a:bodyPr wrap="none" rtlCol="0">
            <a:spAutoFit/>
          </a:bodyPr>
          <a:lstStyle/>
          <a:p>
            <a:r>
              <a:rPr lang="en-US" sz="2400" dirty="0"/>
              <a:t>Burn Level</a:t>
            </a:r>
          </a:p>
        </p:txBody>
      </p:sp>
      <p:sp>
        <p:nvSpPr>
          <p:cNvPr id="9" name="Terminator 8">
            <a:extLst>
              <a:ext uri="{FF2B5EF4-FFF2-40B4-BE49-F238E27FC236}">
                <a16:creationId xmlns:a16="http://schemas.microsoft.com/office/drawing/2014/main" id="{25EE1A9B-5B62-E64F-1625-E4044F0A647A}"/>
              </a:ext>
            </a:extLst>
          </p:cNvPr>
          <p:cNvSpPr/>
          <p:nvPr/>
        </p:nvSpPr>
        <p:spPr>
          <a:xfrm>
            <a:off x="7961846" y="399363"/>
            <a:ext cx="1012055" cy="270059"/>
          </a:xfrm>
          <a:prstGeom prst="flowChartTermina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solidFill>
                  <a:schemeClr val="bg1"/>
                </a:solidFill>
                <a:latin typeface="Helvetica" pitchFamily="2" charset="0"/>
              </a:rPr>
              <a:t>Start</a:t>
            </a:r>
          </a:p>
        </p:txBody>
      </p:sp>
      <p:sp>
        <p:nvSpPr>
          <p:cNvPr id="11" name="Data 10">
            <a:extLst>
              <a:ext uri="{FF2B5EF4-FFF2-40B4-BE49-F238E27FC236}">
                <a16:creationId xmlns:a16="http://schemas.microsoft.com/office/drawing/2014/main" id="{B8BCBE99-6990-91B9-C927-C71B6C291CBD}"/>
              </a:ext>
            </a:extLst>
          </p:cNvPr>
          <p:cNvSpPr/>
          <p:nvPr/>
        </p:nvSpPr>
        <p:spPr>
          <a:xfrm>
            <a:off x="7342628" y="942240"/>
            <a:ext cx="2250490" cy="579320"/>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solidFill>
                  <a:schemeClr val="bg1"/>
                </a:solidFill>
                <a:latin typeface="Helvetica" pitchFamily="2" charset="0"/>
              </a:rPr>
              <a:t>INPUT height, weight, age, gender</a:t>
            </a:r>
          </a:p>
        </p:txBody>
      </p:sp>
      <p:sp>
        <p:nvSpPr>
          <p:cNvPr id="12" name="Diamond 11">
            <a:extLst>
              <a:ext uri="{FF2B5EF4-FFF2-40B4-BE49-F238E27FC236}">
                <a16:creationId xmlns:a16="http://schemas.microsoft.com/office/drawing/2014/main" id="{A3209AC5-640A-9082-31FA-246283110CFB}"/>
              </a:ext>
            </a:extLst>
          </p:cNvPr>
          <p:cNvSpPr/>
          <p:nvPr/>
        </p:nvSpPr>
        <p:spPr>
          <a:xfrm>
            <a:off x="7508935" y="1750964"/>
            <a:ext cx="1917578" cy="765206"/>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solidFill>
                  <a:schemeClr val="bg1"/>
                </a:solidFill>
                <a:latin typeface="Helvetica" pitchFamily="2" charset="0"/>
              </a:rPr>
              <a:t>gender == ”male”</a:t>
            </a:r>
          </a:p>
        </p:txBody>
      </p:sp>
      <p:sp>
        <p:nvSpPr>
          <p:cNvPr id="13" name="Process 12">
            <a:extLst>
              <a:ext uri="{FF2B5EF4-FFF2-40B4-BE49-F238E27FC236}">
                <a16:creationId xmlns:a16="http://schemas.microsoft.com/office/drawing/2014/main" id="{C3FD9015-9A91-DB62-68C8-7BE01F3C6F88}"/>
              </a:ext>
            </a:extLst>
          </p:cNvPr>
          <p:cNvSpPr/>
          <p:nvPr/>
        </p:nvSpPr>
        <p:spPr>
          <a:xfrm>
            <a:off x="9894354" y="1846881"/>
            <a:ext cx="2281561" cy="573371"/>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MY" sz="1000" b="0" i="0" u="none" strike="noStrike" dirty="0" err="1">
                <a:solidFill>
                  <a:schemeClr val="bg1"/>
                </a:solidFill>
                <a:effectLst/>
                <a:latin typeface="Helvetica" pitchFamily="2" charset="0"/>
              </a:rPr>
              <a:t>bmr</a:t>
            </a:r>
            <a:r>
              <a:rPr lang="en-MY" sz="1000" b="0" i="0" u="none" strike="noStrike" dirty="0">
                <a:solidFill>
                  <a:schemeClr val="bg1"/>
                </a:solidFill>
                <a:effectLst/>
                <a:latin typeface="Helvetica" pitchFamily="2" charset="0"/>
              </a:rPr>
              <a:t> =  4.54545 * weight + 15.875 * height - 5 * age + 5</a:t>
            </a:r>
            <a:endParaRPr lang="en-US" sz="1000" dirty="0">
              <a:solidFill>
                <a:schemeClr val="bg1"/>
              </a:solidFill>
              <a:latin typeface="Helvetica" pitchFamily="2" charset="0"/>
            </a:endParaRPr>
          </a:p>
        </p:txBody>
      </p:sp>
      <p:sp>
        <p:nvSpPr>
          <p:cNvPr id="14" name="Process 13">
            <a:extLst>
              <a:ext uri="{FF2B5EF4-FFF2-40B4-BE49-F238E27FC236}">
                <a16:creationId xmlns:a16="http://schemas.microsoft.com/office/drawing/2014/main" id="{20AF2697-2A33-EDE2-7E37-12969BA3492F}"/>
              </a:ext>
            </a:extLst>
          </p:cNvPr>
          <p:cNvSpPr/>
          <p:nvPr/>
        </p:nvSpPr>
        <p:spPr>
          <a:xfrm>
            <a:off x="7325042" y="2785309"/>
            <a:ext cx="2281561" cy="595882"/>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MY" sz="1000" b="0" i="0" u="none" strike="noStrike" dirty="0" err="1">
                <a:solidFill>
                  <a:schemeClr val="bg1"/>
                </a:solidFill>
                <a:effectLst/>
                <a:latin typeface="Helvetica" pitchFamily="2" charset="0"/>
              </a:rPr>
              <a:t>bmr</a:t>
            </a:r>
            <a:r>
              <a:rPr lang="en-MY" sz="1000" b="0" i="0" u="none" strike="noStrike" dirty="0">
                <a:solidFill>
                  <a:schemeClr val="bg1"/>
                </a:solidFill>
                <a:effectLst/>
                <a:latin typeface="Helvetica" pitchFamily="2" charset="0"/>
              </a:rPr>
              <a:t> =  4.54545 * weight + 15.875 * height - 5 * age - 161</a:t>
            </a:r>
            <a:endParaRPr lang="en-US" sz="1000" dirty="0">
              <a:solidFill>
                <a:schemeClr val="bg1"/>
              </a:solidFill>
              <a:latin typeface="Helvetica" pitchFamily="2" charset="0"/>
            </a:endParaRPr>
          </a:p>
        </p:txBody>
      </p:sp>
      <p:sp>
        <p:nvSpPr>
          <p:cNvPr id="15" name="Diamond 14">
            <a:extLst>
              <a:ext uri="{FF2B5EF4-FFF2-40B4-BE49-F238E27FC236}">
                <a16:creationId xmlns:a16="http://schemas.microsoft.com/office/drawing/2014/main" id="{2A566D3F-35C0-A6BE-D417-E67D138A4467}"/>
              </a:ext>
            </a:extLst>
          </p:cNvPr>
          <p:cNvSpPr/>
          <p:nvPr/>
        </p:nvSpPr>
        <p:spPr>
          <a:xfrm>
            <a:off x="7509791" y="3738709"/>
            <a:ext cx="1917578" cy="595882"/>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err="1">
                <a:solidFill>
                  <a:schemeClr val="bg1"/>
                </a:solidFill>
                <a:latin typeface="Helvetica" pitchFamily="2" charset="0"/>
              </a:rPr>
              <a:t>bmr</a:t>
            </a:r>
            <a:r>
              <a:rPr lang="en-US" sz="1000" dirty="0">
                <a:solidFill>
                  <a:schemeClr val="bg1"/>
                </a:solidFill>
                <a:latin typeface="Helvetica" pitchFamily="2" charset="0"/>
              </a:rPr>
              <a:t> &gt;= 2000</a:t>
            </a:r>
          </a:p>
        </p:txBody>
      </p:sp>
      <p:sp>
        <p:nvSpPr>
          <p:cNvPr id="16" name="Diamond 15">
            <a:extLst>
              <a:ext uri="{FF2B5EF4-FFF2-40B4-BE49-F238E27FC236}">
                <a16:creationId xmlns:a16="http://schemas.microsoft.com/office/drawing/2014/main" id="{C3DF86FF-5110-05EA-EEC4-EE419B87301C}"/>
              </a:ext>
            </a:extLst>
          </p:cNvPr>
          <p:cNvSpPr/>
          <p:nvPr/>
        </p:nvSpPr>
        <p:spPr>
          <a:xfrm>
            <a:off x="7507033" y="4639331"/>
            <a:ext cx="1917578" cy="806434"/>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err="1">
                <a:solidFill>
                  <a:schemeClr val="bg1"/>
                </a:solidFill>
                <a:latin typeface="Helvetica" pitchFamily="2" charset="0"/>
              </a:rPr>
              <a:t>bmr</a:t>
            </a:r>
            <a:r>
              <a:rPr lang="en-US" sz="1000" dirty="0">
                <a:solidFill>
                  <a:schemeClr val="bg1"/>
                </a:solidFill>
                <a:latin typeface="Helvetica" pitchFamily="2" charset="0"/>
              </a:rPr>
              <a:t> &gt;= 1200 and </a:t>
            </a:r>
            <a:r>
              <a:rPr lang="en-US" sz="1000" dirty="0" err="1">
                <a:solidFill>
                  <a:schemeClr val="bg1"/>
                </a:solidFill>
                <a:latin typeface="Helvetica" pitchFamily="2" charset="0"/>
              </a:rPr>
              <a:t>bmr</a:t>
            </a:r>
            <a:r>
              <a:rPr lang="en-US" sz="1000" dirty="0">
                <a:solidFill>
                  <a:schemeClr val="bg1"/>
                </a:solidFill>
                <a:latin typeface="Helvetica" pitchFamily="2" charset="0"/>
              </a:rPr>
              <a:t> &lt; 2000</a:t>
            </a:r>
          </a:p>
        </p:txBody>
      </p:sp>
      <p:sp>
        <p:nvSpPr>
          <p:cNvPr id="18" name="Data 17">
            <a:extLst>
              <a:ext uri="{FF2B5EF4-FFF2-40B4-BE49-F238E27FC236}">
                <a16:creationId xmlns:a16="http://schemas.microsoft.com/office/drawing/2014/main" id="{2278D7A4-D2B2-6BFE-0D80-D2B24F80D500}"/>
              </a:ext>
            </a:extLst>
          </p:cNvPr>
          <p:cNvSpPr/>
          <p:nvPr/>
        </p:nvSpPr>
        <p:spPr>
          <a:xfrm>
            <a:off x="9827648" y="3812555"/>
            <a:ext cx="2068498" cy="453819"/>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solidFill>
                  <a:schemeClr val="bg1"/>
                </a:solidFill>
                <a:latin typeface="Helvetica" pitchFamily="2" charset="0"/>
              </a:rPr>
              <a:t>OUTPUT high</a:t>
            </a:r>
          </a:p>
        </p:txBody>
      </p:sp>
      <p:sp>
        <p:nvSpPr>
          <p:cNvPr id="19" name="Data 18">
            <a:extLst>
              <a:ext uri="{FF2B5EF4-FFF2-40B4-BE49-F238E27FC236}">
                <a16:creationId xmlns:a16="http://schemas.microsoft.com/office/drawing/2014/main" id="{A5A643BB-7BE5-8684-5126-BC041C8CF8CC}"/>
              </a:ext>
            </a:extLst>
          </p:cNvPr>
          <p:cNvSpPr/>
          <p:nvPr/>
        </p:nvSpPr>
        <p:spPr>
          <a:xfrm>
            <a:off x="9821298" y="4824650"/>
            <a:ext cx="2068498" cy="453819"/>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solidFill>
                  <a:schemeClr val="bg1"/>
                </a:solidFill>
                <a:latin typeface="Helvetica" pitchFamily="2" charset="0"/>
              </a:rPr>
              <a:t>OUTPUT moderate</a:t>
            </a:r>
          </a:p>
        </p:txBody>
      </p:sp>
      <p:sp>
        <p:nvSpPr>
          <p:cNvPr id="20" name="Data 19">
            <a:extLst>
              <a:ext uri="{FF2B5EF4-FFF2-40B4-BE49-F238E27FC236}">
                <a16:creationId xmlns:a16="http://schemas.microsoft.com/office/drawing/2014/main" id="{6728B545-F7B9-2608-A6CC-9A1B38355E12}"/>
              </a:ext>
            </a:extLst>
          </p:cNvPr>
          <p:cNvSpPr/>
          <p:nvPr/>
        </p:nvSpPr>
        <p:spPr>
          <a:xfrm>
            <a:off x="7438662" y="5751856"/>
            <a:ext cx="2068498" cy="453819"/>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solidFill>
                  <a:schemeClr val="bg1"/>
                </a:solidFill>
                <a:latin typeface="Helvetica" pitchFamily="2" charset="0"/>
              </a:rPr>
              <a:t>OUTPUT low</a:t>
            </a:r>
          </a:p>
        </p:txBody>
      </p:sp>
      <p:sp>
        <p:nvSpPr>
          <p:cNvPr id="21" name="Terminator 20">
            <a:extLst>
              <a:ext uri="{FF2B5EF4-FFF2-40B4-BE49-F238E27FC236}">
                <a16:creationId xmlns:a16="http://schemas.microsoft.com/office/drawing/2014/main" id="{7ADB6C03-685B-DB18-1459-A964F0B155BD}"/>
              </a:ext>
            </a:extLst>
          </p:cNvPr>
          <p:cNvSpPr/>
          <p:nvPr/>
        </p:nvSpPr>
        <p:spPr>
          <a:xfrm>
            <a:off x="10349519" y="5838480"/>
            <a:ext cx="1012055" cy="270059"/>
          </a:xfrm>
          <a:prstGeom prst="flowChartTermina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solidFill>
                  <a:schemeClr val="bg1"/>
                </a:solidFill>
                <a:latin typeface="Helvetica" pitchFamily="2" charset="0"/>
              </a:rPr>
              <a:t>End</a:t>
            </a:r>
          </a:p>
        </p:txBody>
      </p:sp>
      <p:cxnSp>
        <p:nvCxnSpPr>
          <p:cNvPr id="25" name="Elbow Connector 24">
            <a:extLst>
              <a:ext uri="{FF2B5EF4-FFF2-40B4-BE49-F238E27FC236}">
                <a16:creationId xmlns:a16="http://schemas.microsoft.com/office/drawing/2014/main" id="{1E3ED278-7D4B-9D99-273D-88B287092C0B}"/>
              </a:ext>
            </a:extLst>
          </p:cNvPr>
          <p:cNvCxnSpPr>
            <a:cxnSpLocks/>
            <a:stCxn id="9" idx="2"/>
            <a:endCxn id="11" idx="1"/>
          </p:cNvCxnSpPr>
          <p:nvPr/>
        </p:nvCxnSpPr>
        <p:spPr>
          <a:xfrm rot="5400000">
            <a:off x="8331465" y="805831"/>
            <a:ext cx="27281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6685E4E1-A469-32C3-473A-99E8DA65CC0A}"/>
              </a:ext>
            </a:extLst>
          </p:cNvPr>
          <p:cNvCxnSpPr>
            <a:stCxn id="11" idx="4"/>
            <a:endCxn id="12" idx="0"/>
          </p:cNvCxnSpPr>
          <p:nvPr/>
        </p:nvCxnSpPr>
        <p:spPr>
          <a:xfrm rot="5400000">
            <a:off x="8353097" y="1636188"/>
            <a:ext cx="229404" cy="1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559B027-BFDC-DE28-9978-4AE21CC24CEE}"/>
              </a:ext>
            </a:extLst>
          </p:cNvPr>
          <p:cNvCxnSpPr>
            <a:cxnSpLocks/>
            <a:stCxn id="12" idx="3"/>
            <a:endCxn id="13" idx="1"/>
          </p:cNvCxnSpPr>
          <p:nvPr/>
        </p:nvCxnSpPr>
        <p:spPr>
          <a:xfrm>
            <a:off x="9426513" y="2133567"/>
            <a:ext cx="467841"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2357FAD2-4579-B5E6-4721-CD6098B9400C}"/>
              </a:ext>
            </a:extLst>
          </p:cNvPr>
          <p:cNvCxnSpPr>
            <a:stCxn id="12" idx="2"/>
            <a:endCxn id="14" idx="0"/>
          </p:cNvCxnSpPr>
          <p:nvPr/>
        </p:nvCxnSpPr>
        <p:spPr>
          <a:xfrm rot="5400000">
            <a:off x="8332205" y="2649789"/>
            <a:ext cx="269139" cy="19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AC65D5BF-D031-3D81-80D3-B5422FD50B6F}"/>
              </a:ext>
            </a:extLst>
          </p:cNvPr>
          <p:cNvCxnSpPr>
            <a:stCxn id="14" idx="2"/>
            <a:endCxn id="15" idx="0"/>
          </p:cNvCxnSpPr>
          <p:nvPr/>
        </p:nvCxnSpPr>
        <p:spPr>
          <a:xfrm rot="16200000" flipH="1">
            <a:off x="8288442" y="3558571"/>
            <a:ext cx="357518" cy="27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761D1D5-4FAC-6F24-A00E-737FF1EB3D07}"/>
              </a:ext>
            </a:extLst>
          </p:cNvPr>
          <p:cNvCxnSpPr>
            <a:stCxn id="15" idx="2"/>
            <a:endCxn id="16" idx="0"/>
          </p:cNvCxnSpPr>
          <p:nvPr/>
        </p:nvCxnSpPr>
        <p:spPr>
          <a:xfrm rot="5400000">
            <a:off x="8314831" y="4485582"/>
            <a:ext cx="304740" cy="27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5A3C9E75-B839-BAD1-99D1-08C3D7C653F3}"/>
              </a:ext>
            </a:extLst>
          </p:cNvPr>
          <p:cNvCxnSpPr>
            <a:cxnSpLocks/>
            <a:stCxn id="15" idx="3"/>
            <a:endCxn id="18" idx="2"/>
          </p:cNvCxnSpPr>
          <p:nvPr/>
        </p:nvCxnSpPr>
        <p:spPr>
          <a:xfrm>
            <a:off x="9427369" y="4036650"/>
            <a:ext cx="607129" cy="28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8BC3E6DA-A4C2-3CCB-2295-383FE3CC1EA6}"/>
              </a:ext>
            </a:extLst>
          </p:cNvPr>
          <p:cNvCxnSpPr>
            <a:cxnSpLocks/>
          </p:cNvCxnSpPr>
          <p:nvPr/>
        </p:nvCxnSpPr>
        <p:spPr>
          <a:xfrm>
            <a:off x="9424611" y="5042548"/>
            <a:ext cx="607129" cy="28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E0A0BB4A-C534-63E5-BF27-1B80BA0C8761}"/>
              </a:ext>
            </a:extLst>
          </p:cNvPr>
          <p:cNvCxnSpPr>
            <a:stCxn id="16" idx="2"/>
            <a:endCxn id="20" idx="1"/>
          </p:cNvCxnSpPr>
          <p:nvPr/>
        </p:nvCxnSpPr>
        <p:spPr>
          <a:xfrm rot="16200000" flipH="1">
            <a:off x="8316321" y="5595265"/>
            <a:ext cx="306091" cy="70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4F6B2105-7B10-1B25-AE87-2A334ADFEF1A}"/>
              </a:ext>
            </a:extLst>
          </p:cNvPr>
          <p:cNvCxnSpPr>
            <a:stCxn id="20" idx="5"/>
            <a:endCxn id="21" idx="1"/>
          </p:cNvCxnSpPr>
          <p:nvPr/>
        </p:nvCxnSpPr>
        <p:spPr>
          <a:xfrm flipV="1">
            <a:off x="9300310" y="5973510"/>
            <a:ext cx="1049209" cy="52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B643B4D3-FADD-0A19-923D-D7E3A275ED4D}"/>
              </a:ext>
            </a:extLst>
          </p:cNvPr>
          <p:cNvCxnSpPr>
            <a:stCxn id="19" idx="4"/>
            <a:endCxn id="21" idx="0"/>
          </p:cNvCxnSpPr>
          <p:nvPr/>
        </p:nvCxnSpPr>
        <p:spPr>
          <a:xfrm rot="5400000">
            <a:off x="10575542" y="5558474"/>
            <a:ext cx="560011"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id="{4B700A10-EB2F-D3DA-4EDB-F9C78A4384D8}"/>
              </a:ext>
            </a:extLst>
          </p:cNvPr>
          <p:cNvCxnSpPr>
            <a:stCxn id="18" idx="5"/>
            <a:endCxn id="21" idx="0"/>
          </p:cNvCxnSpPr>
          <p:nvPr/>
        </p:nvCxnSpPr>
        <p:spPr>
          <a:xfrm flipH="1">
            <a:off x="10855547" y="4039465"/>
            <a:ext cx="833749" cy="1799015"/>
          </a:xfrm>
          <a:prstGeom prst="bentConnector4">
            <a:avLst>
              <a:gd name="adj1" fmla="val -27418"/>
              <a:gd name="adj2" fmla="val 846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C94F4172-A2F5-449E-91DD-3118079937C7}"/>
              </a:ext>
            </a:extLst>
          </p:cNvPr>
          <p:cNvCxnSpPr>
            <a:stCxn id="13" idx="2"/>
            <a:endCxn id="15" idx="0"/>
          </p:cNvCxnSpPr>
          <p:nvPr/>
        </p:nvCxnSpPr>
        <p:spPr>
          <a:xfrm rot="5400000">
            <a:off x="9092630" y="1796203"/>
            <a:ext cx="1318457" cy="2566555"/>
          </a:xfrm>
          <a:prstGeom prst="bentConnector3">
            <a:avLst>
              <a:gd name="adj1" fmla="val 84677"/>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6617FB6-0A89-ACC3-299F-DB483AA69C33}"/>
              </a:ext>
            </a:extLst>
          </p:cNvPr>
          <p:cNvSpPr txBox="1"/>
          <p:nvPr/>
        </p:nvSpPr>
        <p:spPr>
          <a:xfrm>
            <a:off x="9408299" y="1884657"/>
            <a:ext cx="426720" cy="261610"/>
          </a:xfrm>
          <a:prstGeom prst="rect">
            <a:avLst/>
          </a:prstGeom>
          <a:noFill/>
        </p:spPr>
        <p:txBody>
          <a:bodyPr wrap="none" rtlCol="0">
            <a:spAutoFit/>
          </a:bodyPr>
          <a:lstStyle/>
          <a:p>
            <a:r>
              <a:rPr lang="en-US" sz="1050" dirty="0"/>
              <a:t>True</a:t>
            </a:r>
          </a:p>
        </p:txBody>
      </p:sp>
      <p:sp>
        <p:nvSpPr>
          <p:cNvPr id="83" name="TextBox 82">
            <a:extLst>
              <a:ext uri="{FF2B5EF4-FFF2-40B4-BE49-F238E27FC236}">
                <a16:creationId xmlns:a16="http://schemas.microsoft.com/office/drawing/2014/main" id="{99DFD39E-C007-7DF4-6EC7-B7EDA167856D}"/>
              </a:ext>
            </a:extLst>
          </p:cNvPr>
          <p:cNvSpPr txBox="1"/>
          <p:nvPr/>
        </p:nvSpPr>
        <p:spPr>
          <a:xfrm>
            <a:off x="9480286" y="3823752"/>
            <a:ext cx="426720" cy="261610"/>
          </a:xfrm>
          <a:prstGeom prst="rect">
            <a:avLst/>
          </a:prstGeom>
          <a:noFill/>
        </p:spPr>
        <p:txBody>
          <a:bodyPr wrap="none" rtlCol="0">
            <a:spAutoFit/>
          </a:bodyPr>
          <a:lstStyle/>
          <a:p>
            <a:r>
              <a:rPr lang="en-US" sz="1050" dirty="0"/>
              <a:t>True</a:t>
            </a:r>
          </a:p>
        </p:txBody>
      </p:sp>
      <p:sp>
        <p:nvSpPr>
          <p:cNvPr id="84" name="TextBox 83">
            <a:extLst>
              <a:ext uri="{FF2B5EF4-FFF2-40B4-BE49-F238E27FC236}">
                <a16:creationId xmlns:a16="http://schemas.microsoft.com/office/drawing/2014/main" id="{258ECC14-4BCE-A375-5A21-4E1F7F8CE805}"/>
              </a:ext>
            </a:extLst>
          </p:cNvPr>
          <p:cNvSpPr txBox="1"/>
          <p:nvPr/>
        </p:nvSpPr>
        <p:spPr>
          <a:xfrm>
            <a:off x="9465560" y="4807300"/>
            <a:ext cx="426720" cy="261610"/>
          </a:xfrm>
          <a:prstGeom prst="rect">
            <a:avLst/>
          </a:prstGeom>
          <a:noFill/>
        </p:spPr>
        <p:txBody>
          <a:bodyPr wrap="none" rtlCol="0">
            <a:spAutoFit/>
          </a:bodyPr>
          <a:lstStyle/>
          <a:p>
            <a:r>
              <a:rPr lang="en-US" sz="1050" dirty="0"/>
              <a:t>True</a:t>
            </a:r>
          </a:p>
        </p:txBody>
      </p:sp>
      <p:sp>
        <p:nvSpPr>
          <p:cNvPr id="85" name="TextBox 84">
            <a:extLst>
              <a:ext uri="{FF2B5EF4-FFF2-40B4-BE49-F238E27FC236}">
                <a16:creationId xmlns:a16="http://schemas.microsoft.com/office/drawing/2014/main" id="{3A9F9B5B-B2C8-6B60-8707-BE2A7F8E5E68}"/>
              </a:ext>
            </a:extLst>
          </p:cNvPr>
          <p:cNvSpPr txBox="1"/>
          <p:nvPr/>
        </p:nvSpPr>
        <p:spPr>
          <a:xfrm>
            <a:off x="8488582" y="2494470"/>
            <a:ext cx="458780" cy="253916"/>
          </a:xfrm>
          <a:prstGeom prst="rect">
            <a:avLst/>
          </a:prstGeom>
          <a:noFill/>
        </p:spPr>
        <p:txBody>
          <a:bodyPr wrap="none" rtlCol="0">
            <a:spAutoFit/>
          </a:bodyPr>
          <a:lstStyle/>
          <a:p>
            <a:r>
              <a:rPr lang="en-US" sz="1050" dirty="0"/>
              <a:t>False</a:t>
            </a:r>
          </a:p>
        </p:txBody>
      </p:sp>
      <p:sp>
        <p:nvSpPr>
          <p:cNvPr id="86" name="TextBox 85">
            <a:extLst>
              <a:ext uri="{FF2B5EF4-FFF2-40B4-BE49-F238E27FC236}">
                <a16:creationId xmlns:a16="http://schemas.microsoft.com/office/drawing/2014/main" id="{A6D4B885-681B-14F8-EF8B-C6FBE91CD08E}"/>
              </a:ext>
            </a:extLst>
          </p:cNvPr>
          <p:cNvSpPr txBox="1"/>
          <p:nvPr/>
        </p:nvSpPr>
        <p:spPr>
          <a:xfrm>
            <a:off x="8420328" y="4327924"/>
            <a:ext cx="458780" cy="253916"/>
          </a:xfrm>
          <a:prstGeom prst="rect">
            <a:avLst/>
          </a:prstGeom>
          <a:noFill/>
        </p:spPr>
        <p:txBody>
          <a:bodyPr wrap="none" rtlCol="0">
            <a:spAutoFit/>
          </a:bodyPr>
          <a:lstStyle/>
          <a:p>
            <a:r>
              <a:rPr lang="en-US" sz="1050" dirty="0"/>
              <a:t>False</a:t>
            </a:r>
          </a:p>
        </p:txBody>
      </p:sp>
      <p:sp>
        <p:nvSpPr>
          <p:cNvPr id="89" name="TextBox 88">
            <a:extLst>
              <a:ext uri="{FF2B5EF4-FFF2-40B4-BE49-F238E27FC236}">
                <a16:creationId xmlns:a16="http://schemas.microsoft.com/office/drawing/2014/main" id="{84BF4F07-17CF-C95E-B897-0BB0E535CCB8}"/>
              </a:ext>
            </a:extLst>
          </p:cNvPr>
          <p:cNvSpPr txBox="1"/>
          <p:nvPr/>
        </p:nvSpPr>
        <p:spPr>
          <a:xfrm>
            <a:off x="8420328" y="5430649"/>
            <a:ext cx="458780" cy="253916"/>
          </a:xfrm>
          <a:prstGeom prst="rect">
            <a:avLst/>
          </a:prstGeom>
          <a:noFill/>
        </p:spPr>
        <p:txBody>
          <a:bodyPr wrap="none" rtlCol="0">
            <a:spAutoFit/>
          </a:bodyPr>
          <a:lstStyle/>
          <a:p>
            <a:r>
              <a:rPr lang="en-US" sz="1050" dirty="0"/>
              <a:t>False</a:t>
            </a:r>
          </a:p>
        </p:txBody>
      </p:sp>
    </p:spTree>
    <p:extLst>
      <p:ext uri="{BB962C8B-B14F-4D97-AF65-F5344CB8AC3E}">
        <p14:creationId xmlns:p14="http://schemas.microsoft.com/office/powerpoint/2010/main" val="153254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 nodeType="click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P spid="11" grpId="0" animBg="1"/>
      <p:bldP spid="12" grpId="0" animBg="1"/>
      <p:bldP spid="13" grpId="0" animBg="1"/>
      <p:bldP spid="14" grpId="0" animBg="1"/>
      <p:bldP spid="15" grpId="0" animBg="1"/>
      <p:bldP spid="16" grpId="0" animBg="1"/>
      <p:bldP spid="18" grpId="0" animBg="1"/>
      <p:bldP spid="19" grpId="0" animBg="1"/>
      <p:bldP spid="20" grpId="1" animBg="1"/>
      <p:bldP spid="21" grpId="0" animBg="1"/>
      <p:bldP spid="82" grpId="0"/>
      <p:bldP spid="83" grpId="0"/>
      <p:bldP spid="84" grpId="0"/>
      <p:bldP spid="85" grpId="0"/>
      <p:bldP spid="86" grpId="0"/>
      <p:bldP spid="8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10;&#10;Description automatically generated">
            <a:extLst>
              <a:ext uri="{FF2B5EF4-FFF2-40B4-BE49-F238E27FC236}">
                <a16:creationId xmlns:a16="http://schemas.microsoft.com/office/drawing/2014/main" id="{8D864050-5F9D-2736-7BB7-1F82B2105694}"/>
              </a:ext>
            </a:extLst>
          </p:cNvPr>
          <p:cNvPicPr>
            <a:picLocks noChangeAspect="1"/>
          </p:cNvPicPr>
          <p:nvPr/>
        </p:nvPicPr>
        <p:blipFill>
          <a:blip r:embed="rId2"/>
          <a:stretch>
            <a:fillRect/>
          </a:stretch>
        </p:blipFill>
        <p:spPr>
          <a:xfrm>
            <a:off x="7623313" y="1231900"/>
            <a:ext cx="3593327" cy="5245954"/>
          </a:xfrm>
          <a:prstGeom prst="rect">
            <a:avLst/>
          </a:prstGeom>
        </p:spPr>
      </p:pic>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EXAMPLE - QUESTION</a:t>
            </a:r>
          </a:p>
        </p:txBody>
      </p:sp>
      <p:sp>
        <p:nvSpPr>
          <p:cNvPr id="6" name="Content Placeholder 5">
            <a:extLst>
              <a:ext uri="{FF2B5EF4-FFF2-40B4-BE49-F238E27FC236}">
                <a16:creationId xmlns:a16="http://schemas.microsoft.com/office/drawing/2014/main" id="{73CCF860-FB48-77DA-E397-0227BDE8011B}"/>
              </a:ext>
            </a:extLst>
          </p:cNvPr>
          <p:cNvSpPr>
            <a:spLocks noGrp="1"/>
          </p:cNvSpPr>
          <p:nvPr>
            <p:ph idx="1"/>
          </p:nvPr>
        </p:nvSpPr>
        <p:spPr>
          <a:xfrm>
            <a:off x="975360" y="2112264"/>
            <a:ext cx="10241280" cy="3959352"/>
          </a:xfrm>
        </p:spPr>
        <p:txBody>
          <a:bodyPr/>
          <a:lstStyle/>
          <a:p>
            <a:r>
              <a:rPr lang="en-US" dirty="0"/>
              <a:t>Input:</a:t>
            </a:r>
          </a:p>
          <a:p>
            <a:endParaRPr lang="en-US" dirty="0"/>
          </a:p>
          <a:p>
            <a:pPr marL="0" indent="0">
              <a:buNone/>
            </a:pPr>
            <a:endParaRPr lang="en-US" dirty="0"/>
          </a:p>
          <a:p>
            <a:r>
              <a:rPr lang="en-US" dirty="0"/>
              <a:t>Check gender:</a:t>
            </a:r>
          </a:p>
        </p:txBody>
      </p:sp>
      <p:sp>
        <p:nvSpPr>
          <p:cNvPr id="8" name="TextBox 7">
            <a:extLst>
              <a:ext uri="{FF2B5EF4-FFF2-40B4-BE49-F238E27FC236}">
                <a16:creationId xmlns:a16="http://schemas.microsoft.com/office/drawing/2014/main" id="{68E725E3-32C9-1256-DE11-7CA8AF27295F}"/>
              </a:ext>
            </a:extLst>
          </p:cNvPr>
          <p:cNvSpPr txBox="1"/>
          <p:nvPr/>
        </p:nvSpPr>
        <p:spPr>
          <a:xfrm>
            <a:off x="1889760" y="2243205"/>
            <a:ext cx="6534912" cy="1477328"/>
          </a:xfrm>
          <a:prstGeom prst="rect">
            <a:avLst/>
          </a:prstGeom>
          <a:solidFill>
            <a:schemeClr val="tx1"/>
          </a:solidFill>
        </p:spPr>
        <p:txBody>
          <a:bodyPr wrap="square">
            <a:spAutoFit/>
          </a:bodyPr>
          <a:lstStyle/>
          <a:p>
            <a:r>
              <a:rPr lang="en-MY" b="0" dirty="0">
                <a:solidFill>
                  <a:srgbClr val="A9DC76"/>
                </a:solidFill>
                <a:effectLst/>
                <a:latin typeface="Menlo" panose="020B0609030804020204" pitchFamily="49" charset="0"/>
              </a:rPr>
              <a:t>print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Enter person's information:</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FCFCFA"/>
                </a:solidFill>
                <a:effectLst/>
                <a:latin typeface="Menlo" panose="020B0609030804020204" pitchFamily="49" charset="0"/>
              </a:rPr>
              <a:t>height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i="1" dirty="0">
                <a:solidFill>
                  <a:srgbClr val="78DCE8"/>
                </a:solidFill>
                <a:effectLst/>
                <a:latin typeface="Menlo" panose="020B0609030804020204" pitchFamily="49" charset="0"/>
              </a:rPr>
              <a:t>float</a:t>
            </a:r>
            <a:r>
              <a:rPr lang="en-MY" b="0" dirty="0">
                <a:solidFill>
                  <a:srgbClr val="939293"/>
                </a:solidFill>
                <a:effectLst/>
                <a:latin typeface="Menlo" panose="020B0609030804020204" pitchFamily="49" charset="0"/>
              </a:rPr>
              <a:t>(</a:t>
            </a:r>
            <a:r>
              <a:rPr lang="en-MY" b="0" dirty="0">
                <a:solidFill>
                  <a:srgbClr val="A9DC76"/>
                </a:solidFill>
                <a:effectLst/>
                <a:latin typeface="Menlo" panose="020B0609030804020204" pitchFamily="49" charset="0"/>
              </a:rPr>
              <a:t>input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height (in inches)? </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FCFCFA"/>
                </a:solidFill>
                <a:effectLst/>
                <a:latin typeface="Menlo" panose="020B0609030804020204" pitchFamily="49" charset="0"/>
              </a:rPr>
              <a:t>weight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i="1" dirty="0">
                <a:solidFill>
                  <a:srgbClr val="78DCE8"/>
                </a:solidFill>
                <a:effectLst/>
                <a:latin typeface="Menlo" panose="020B0609030804020204" pitchFamily="49" charset="0"/>
              </a:rPr>
              <a:t>float</a:t>
            </a:r>
            <a:r>
              <a:rPr lang="en-MY" b="0" dirty="0">
                <a:solidFill>
                  <a:srgbClr val="939293"/>
                </a:solidFill>
                <a:effectLst/>
                <a:latin typeface="Menlo" panose="020B0609030804020204" pitchFamily="49" charset="0"/>
              </a:rPr>
              <a:t>(</a:t>
            </a:r>
            <a:r>
              <a:rPr lang="en-MY" b="0" dirty="0">
                <a:solidFill>
                  <a:srgbClr val="A9DC76"/>
                </a:solidFill>
                <a:effectLst/>
                <a:latin typeface="Menlo" panose="020B0609030804020204" pitchFamily="49" charset="0"/>
              </a:rPr>
              <a:t>input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weight (in lb)? </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FCFCFA"/>
                </a:solidFill>
                <a:effectLst/>
                <a:latin typeface="Menlo" panose="020B0609030804020204" pitchFamily="49" charset="0"/>
              </a:rPr>
              <a:t>age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i="1" dirty="0">
                <a:solidFill>
                  <a:srgbClr val="78DCE8"/>
                </a:solidFill>
                <a:effectLst/>
                <a:latin typeface="Menlo" panose="020B0609030804020204" pitchFamily="49" charset="0"/>
              </a:rPr>
              <a:t>int</a:t>
            </a:r>
            <a:r>
              <a:rPr lang="en-MY" b="0" dirty="0">
                <a:solidFill>
                  <a:srgbClr val="939293"/>
                </a:solidFill>
                <a:effectLst/>
                <a:latin typeface="Menlo" panose="020B0609030804020204" pitchFamily="49" charset="0"/>
              </a:rPr>
              <a:t>(</a:t>
            </a:r>
            <a:r>
              <a:rPr lang="en-MY" b="0" dirty="0">
                <a:solidFill>
                  <a:srgbClr val="A9DC76"/>
                </a:solidFill>
                <a:effectLst/>
                <a:latin typeface="Menlo" panose="020B0609030804020204" pitchFamily="49" charset="0"/>
              </a:rPr>
              <a:t>input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age (in years)? </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FCFCFA"/>
                </a:solidFill>
                <a:effectLst/>
                <a:latin typeface="Menlo" panose="020B0609030804020204" pitchFamily="49" charset="0"/>
              </a:rPr>
              <a:t>gender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9DC76"/>
                </a:solidFill>
                <a:effectLst/>
                <a:latin typeface="Menlo" panose="020B0609030804020204" pitchFamily="49" charset="0"/>
              </a:rPr>
              <a:t>input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gender (male or female)? </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sp>
        <p:nvSpPr>
          <p:cNvPr id="13" name="TextBox 12">
            <a:extLst>
              <a:ext uri="{FF2B5EF4-FFF2-40B4-BE49-F238E27FC236}">
                <a16:creationId xmlns:a16="http://schemas.microsoft.com/office/drawing/2014/main" id="{D49D5C55-3AE6-E85C-8BAA-D9DA1338D371}"/>
              </a:ext>
            </a:extLst>
          </p:cNvPr>
          <p:cNvSpPr txBox="1"/>
          <p:nvPr/>
        </p:nvSpPr>
        <p:spPr>
          <a:xfrm>
            <a:off x="3049249" y="3908587"/>
            <a:ext cx="8167391" cy="2585323"/>
          </a:xfrm>
          <a:prstGeom prst="rect">
            <a:avLst/>
          </a:prstGeom>
          <a:solidFill>
            <a:schemeClr val="tx1"/>
          </a:solidFill>
        </p:spPr>
        <p:txBody>
          <a:bodyPr wrap="square">
            <a:spAutoFit/>
          </a:bodyPr>
          <a:lstStyle/>
          <a:p>
            <a:r>
              <a:rPr lang="en-MY" b="0" i="1" dirty="0">
                <a:solidFill>
                  <a:srgbClr val="78DCE8"/>
                </a:solidFill>
                <a:effectLst/>
                <a:latin typeface="Menlo" panose="020B0609030804020204" pitchFamily="49" charset="0"/>
              </a:rPr>
              <a:t>def</a:t>
            </a:r>
            <a:r>
              <a:rPr lang="en-MY" b="0" dirty="0">
                <a:solidFill>
                  <a:srgbClr val="FCFCFA"/>
                </a:solidFill>
                <a:effectLst/>
                <a:latin typeface="Menlo" panose="020B0609030804020204" pitchFamily="49" charset="0"/>
              </a:rPr>
              <a:t> </a:t>
            </a:r>
            <a:r>
              <a:rPr lang="en-MY" b="0" dirty="0" err="1">
                <a:solidFill>
                  <a:srgbClr val="A9DC76"/>
                </a:solidFill>
                <a:effectLst/>
                <a:latin typeface="Menlo" panose="020B0609030804020204" pitchFamily="49" charset="0"/>
              </a:rPr>
              <a:t>bmr_calculator</a:t>
            </a:r>
            <a:r>
              <a:rPr lang="en-MY" b="0" dirty="0">
                <a:solidFill>
                  <a:srgbClr val="939293"/>
                </a:solidFill>
                <a:effectLst/>
                <a:latin typeface="Menlo" panose="020B0609030804020204" pitchFamily="49" charset="0"/>
              </a:rPr>
              <a:t>(</a:t>
            </a:r>
            <a:r>
              <a:rPr lang="en-MY" b="0" i="1" dirty="0">
                <a:solidFill>
                  <a:srgbClr val="FC9867"/>
                </a:solidFill>
                <a:effectLst/>
                <a:latin typeface="Menlo" panose="020B0609030804020204" pitchFamily="49" charset="0"/>
              </a:rPr>
              <a:t>gender</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pPr lvl="1"/>
            <a:r>
              <a:rPr lang="en-MY" b="0" dirty="0" err="1">
                <a:solidFill>
                  <a:srgbClr val="FCFCFA"/>
                </a:solidFill>
                <a:effectLst/>
                <a:latin typeface="Menlo" panose="020B0609030804020204" pitchFamily="49" charset="0"/>
              </a:rPr>
              <a:t>bmr</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4.54545</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weight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15.875</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height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5</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age</a:t>
            </a:r>
          </a:p>
          <a:p>
            <a:pPr lvl="1"/>
            <a:r>
              <a:rPr lang="en-MY" b="0" dirty="0">
                <a:solidFill>
                  <a:srgbClr val="FF6188"/>
                </a:solidFill>
                <a:effectLst/>
                <a:latin typeface="Menlo" panose="020B0609030804020204" pitchFamily="49" charset="0"/>
              </a:rPr>
              <a:t>if</a:t>
            </a:r>
            <a:r>
              <a:rPr lang="en-MY" b="0" dirty="0">
                <a:solidFill>
                  <a:srgbClr val="FCFCFA"/>
                </a:solidFill>
                <a:effectLst/>
                <a:latin typeface="Menlo" panose="020B0609030804020204" pitchFamily="49" charset="0"/>
              </a:rPr>
              <a:t> </a:t>
            </a:r>
            <a:r>
              <a:rPr lang="en-MY" b="0" dirty="0" err="1">
                <a:solidFill>
                  <a:srgbClr val="FCFCFA"/>
                </a:solidFill>
                <a:effectLst/>
                <a:latin typeface="Menlo" panose="020B0609030804020204" pitchFamily="49" charset="0"/>
              </a:rPr>
              <a:t>gender</a:t>
            </a:r>
            <a:r>
              <a:rPr lang="en-MY" b="0" dirty="0" err="1">
                <a:solidFill>
                  <a:srgbClr val="939293"/>
                </a:solidFill>
                <a:effectLst/>
                <a:latin typeface="Menlo" panose="020B0609030804020204" pitchFamily="49" charset="0"/>
              </a:rPr>
              <a:t>.</a:t>
            </a:r>
            <a:r>
              <a:rPr lang="en-MY" b="0" dirty="0" err="1">
                <a:solidFill>
                  <a:srgbClr val="A9DC76"/>
                </a:solidFill>
                <a:effectLst/>
                <a:latin typeface="Menlo" panose="020B0609030804020204" pitchFamily="49" charset="0"/>
              </a:rPr>
              <a:t>lower</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male</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pPr lvl="1"/>
            <a:r>
              <a:rPr lang="en-MY" b="0" dirty="0">
                <a:solidFill>
                  <a:srgbClr val="FCFCFA"/>
                </a:solidFill>
                <a:effectLst/>
                <a:latin typeface="Menlo" panose="020B0609030804020204" pitchFamily="49" charset="0"/>
              </a:rPr>
              <a:t>	</a:t>
            </a:r>
            <a:r>
              <a:rPr lang="en-MY" b="0" dirty="0" err="1">
                <a:solidFill>
                  <a:srgbClr val="FCFCFA"/>
                </a:solidFill>
                <a:effectLst/>
                <a:latin typeface="Menlo" panose="020B0609030804020204" pitchFamily="49" charset="0"/>
              </a:rPr>
              <a:t>bmr</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5</a:t>
            </a:r>
            <a:endParaRPr lang="en-MY" b="0" dirty="0">
              <a:solidFill>
                <a:srgbClr val="FCFCFA"/>
              </a:solidFill>
              <a:effectLst/>
              <a:latin typeface="Menlo" panose="020B0609030804020204" pitchFamily="49" charset="0"/>
            </a:endParaRPr>
          </a:p>
          <a:p>
            <a:pPr lvl="1"/>
            <a:r>
              <a:rPr lang="en-MY" b="0" dirty="0" err="1">
                <a:solidFill>
                  <a:srgbClr val="FF6188"/>
                </a:solidFill>
                <a:effectLst/>
                <a:latin typeface="Menlo" panose="020B0609030804020204" pitchFamily="49" charset="0"/>
              </a:rPr>
              <a:t>elif</a:t>
            </a:r>
            <a:r>
              <a:rPr lang="en-MY" b="0" dirty="0">
                <a:solidFill>
                  <a:srgbClr val="FCFCFA"/>
                </a:solidFill>
                <a:effectLst/>
                <a:latin typeface="Menlo" panose="020B0609030804020204" pitchFamily="49" charset="0"/>
              </a:rPr>
              <a:t> </a:t>
            </a:r>
            <a:r>
              <a:rPr lang="en-MY" b="0" dirty="0" err="1">
                <a:solidFill>
                  <a:srgbClr val="FCFCFA"/>
                </a:solidFill>
                <a:effectLst/>
                <a:latin typeface="Menlo" panose="020B0609030804020204" pitchFamily="49" charset="0"/>
              </a:rPr>
              <a:t>gender</a:t>
            </a:r>
            <a:r>
              <a:rPr lang="en-MY" b="0" dirty="0" err="1">
                <a:solidFill>
                  <a:srgbClr val="939293"/>
                </a:solidFill>
                <a:effectLst/>
                <a:latin typeface="Menlo" panose="020B0609030804020204" pitchFamily="49" charset="0"/>
              </a:rPr>
              <a:t>.</a:t>
            </a:r>
            <a:r>
              <a:rPr lang="en-MY" b="0" dirty="0" err="1">
                <a:solidFill>
                  <a:srgbClr val="A9DC76"/>
                </a:solidFill>
                <a:effectLst/>
                <a:latin typeface="Menlo" panose="020B0609030804020204" pitchFamily="49" charset="0"/>
              </a:rPr>
              <a:t>lower</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female</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pPr lvl="1"/>
            <a:r>
              <a:rPr lang="en-MY" b="0" dirty="0">
                <a:solidFill>
                  <a:srgbClr val="FCFCFA"/>
                </a:solidFill>
                <a:effectLst/>
                <a:latin typeface="Menlo" panose="020B0609030804020204" pitchFamily="49" charset="0"/>
              </a:rPr>
              <a:t>	</a:t>
            </a:r>
            <a:r>
              <a:rPr lang="en-MY" b="0" dirty="0" err="1">
                <a:solidFill>
                  <a:srgbClr val="FCFCFA"/>
                </a:solidFill>
                <a:effectLst/>
                <a:latin typeface="Menlo" panose="020B0609030804020204" pitchFamily="49" charset="0"/>
              </a:rPr>
              <a:t>bmr</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161</a:t>
            </a:r>
            <a:endParaRPr lang="en-MY" b="0" dirty="0">
              <a:solidFill>
                <a:srgbClr val="FCFCFA"/>
              </a:solidFill>
              <a:effectLst/>
              <a:latin typeface="Menlo" panose="020B0609030804020204" pitchFamily="49" charset="0"/>
            </a:endParaRPr>
          </a:p>
          <a:p>
            <a:pPr lvl="1"/>
            <a:r>
              <a:rPr lang="en-MY" b="0" dirty="0">
                <a:solidFill>
                  <a:srgbClr val="FF6188"/>
                </a:solidFill>
                <a:effectLst/>
                <a:latin typeface="Menlo" panose="020B0609030804020204" pitchFamily="49" charset="0"/>
              </a:rPr>
              <a:t>else</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pPr lvl="1"/>
            <a:r>
              <a:rPr lang="en-MY" b="0" dirty="0">
                <a:solidFill>
                  <a:srgbClr val="FCFCFA"/>
                </a:solidFill>
                <a:effectLst/>
                <a:latin typeface="Menlo" panose="020B0609030804020204" pitchFamily="49" charset="0"/>
              </a:rPr>
              <a:t>	</a:t>
            </a:r>
            <a:r>
              <a:rPr lang="en-MY" b="0" dirty="0" err="1">
                <a:solidFill>
                  <a:srgbClr val="FCFCFA"/>
                </a:solidFill>
                <a:effectLst/>
                <a:latin typeface="Menlo" panose="020B0609030804020204" pitchFamily="49" charset="0"/>
              </a:rPr>
              <a:t>bmr</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0</a:t>
            </a:r>
            <a:endParaRPr lang="en-MY" b="0" dirty="0">
              <a:solidFill>
                <a:srgbClr val="FCFCFA"/>
              </a:solidFill>
              <a:effectLst/>
              <a:latin typeface="Menlo" panose="020B0609030804020204" pitchFamily="49" charset="0"/>
            </a:endParaRPr>
          </a:p>
          <a:p>
            <a:pPr lvl="1"/>
            <a:r>
              <a:rPr lang="en-MY" b="0" dirty="0">
                <a:solidFill>
                  <a:srgbClr val="FF6188"/>
                </a:solidFill>
                <a:effectLst/>
                <a:latin typeface="Menlo" panose="020B0609030804020204" pitchFamily="49" charset="0"/>
              </a:rPr>
              <a:t>return</a:t>
            </a:r>
            <a:r>
              <a:rPr lang="en-MY" b="0" dirty="0">
                <a:solidFill>
                  <a:srgbClr val="FCFCFA"/>
                </a:solidFill>
                <a:effectLst/>
                <a:latin typeface="Menlo" panose="020B0609030804020204" pitchFamily="49" charset="0"/>
              </a:rPr>
              <a:t> </a:t>
            </a:r>
            <a:r>
              <a:rPr lang="en-MY" b="0" dirty="0" err="1">
                <a:solidFill>
                  <a:srgbClr val="FCFCFA"/>
                </a:solidFill>
                <a:effectLst/>
                <a:latin typeface="Menlo" panose="020B0609030804020204" pitchFamily="49" charset="0"/>
              </a:rPr>
              <a:t>bmr</a:t>
            </a:r>
            <a:endParaRPr lang="en-MY" b="0" dirty="0">
              <a:solidFill>
                <a:srgbClr val="FCFCFA"/>
              </a:solidFill>
              <a:effectLst/>
              <a:latin typeface="Menlo" panose="020B0609030804020204" pitchFamily="49" charset="0"/>
            </a:endParaRPr>
          </a:p>
        </p:txBody>
      </p:sp>
    </p:spTree>
    <p:extLst>
      <p:ext uri="{BB962C8B-B14F-4D97-AF65-F5344CB8AC3E}">
        <p14:creationId xmlns:p14="http://schemas.microsoft.com/office/powerpoint/2010/main" val="368910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CONTENT</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The if/else statement</a:t>
            </a:r>
          </a:p>
          <a:p>
            <a:r>
              <a:rPr lang="en-US" dirty="0"/>
              <a:t>Accessing Strings using Indexes</a:t>
            </a:r>
          </a:p>
          <a:p>
            <a:endParaRPr lang="en-US" dirty="0"/>
          </a:p>
        </p:txBody>
      </p:sp>
    </p:spTree>
    <p:extLst>
      <p:ext uri="{BB962C8B-B14F-4D97-AF65-F5344CB8AC3E}">
        <p14:creationId xmlns:p14="http://schemas.microsoft.com/office/powerpoint/2010/main" val="3744784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Example - question</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Check </a:t>
            </a:r>
            <a:r>
              <a:rPr lang="en-US" dirty="0" err="1"/>
              <a:t>bmr</a:t>
            </a:r>
            <a:r>
              <a:rPr lang="en-US" dirty="0"/>
              <a:t> level:</a:t>
            </a:r>
          </a:p>
          <a:p>
            <a:endParaRPr lang="en-US" dirty="0"/>
          </a:p>
          <a:p>
            <a:endParaRPr lang="en-US" dirty="0"/>
          </a:p>
          <a:p>
            <a:endParaRPr lang="en-US" dirty="0"/>
          </a:p>
          <a:p>
            <a:endParaRPr lang="en-US" dirty="0"/>
          </a:p>
          <a:p>
            <a:r>
              <a:rPr lang="en-US" dirty="0"/>
              <a:t>Print output:</a:t>
            </a:r>
          </a:p>
        </p:txBody>
      </p:sp>
      <p:sp>
        <p:nvSpPr>
          <p:cNvPr id="5" name="TextBox 4">
            <a:extLst>
              <a:ext uri="{FF2B5EF4-FFF2-40B4-BE49-F238E27FC236}">
                <a16:creationId xmlns:a16="http://schemas.microsoft.com/office/drawing/2014/main" id="{0A95F459-7D6E-B4D4-D6A1-A7BCF6F62496}"/>
              </a:ext>
            </a:extLst>
          </p:cNvPr>
          <p:cNvSpPr txBox="1"/>
          <p:nvPr/>
        </p:nvSpPr>
        <p:spPr>
          <a:xfrm>
            <a:off x="1457793" y="2634443"/>
            <a:ext cx="8169889" cy="2031325"/>
          </a:xfrm>
          <a:prstGeom prst="rect">
            <a:avLst/>
          </a:prstGeom>
          <a:solidFill>
            <a:schemeClr val="tx1"/>
          </a:solidFill>
        </p:spPr>
        <p:txBody>
          <a:bodyPr wrap="square">
            <a:spAutoFit/>
          </a:bodyPr>
          <a:lstStyle/>
          <a:p>
            <a:r>
              <a:rPr lang="en-MY" b="0" i="1" dirty="0">
                <a:solidFill>
                  <a:srgbClr val="78DCE8"/>
                </a:solidFill>
                <a:effectLst/>
                <a:latin typeface="Menlo" panose="020B0609030804020204" pitchFamily="49" charset="0"/>
              </a:rPr>
              <a:t>def</a:t>
            </a:r>
            <a:r>
              <a:rPr lang="en-MY" b="0" dirty="0">
                <a:solidFill>
                  <a:srgbClr val="FCFCFA"/>
                </a:solidFill>
                <a:effectLst/>
                <a:latin typeface="Menlo" panose="020B0609030804020204" pitchFamily="49" charset="0"/>
              </a:rPr>
              <a:t> </a:t>
            </a:r>
            <a:r>
              <a:rPr lang="en-MY" b="0" dirty="0" err="1">
                <a:solidFill>
                  <a:srgbClr val="A9DC76"/>
                </a:solidFill>
                <a:effectLst/>
                <a:latin typeface="Menlo" panose="020B0609030804020204" pitchFamily="49" charset="0"/>
              </a:rPr>
              <a:t>bmr_level</a:t>
            </a:r>
            <a:r>
              <a:rPr lang="en-MY" b="0" dirty="0">
                <a:solidFill>
                  <a:srgbClr val="939293"/>
                </a:solidFill>
                <a:effectLst/>
                <a:latin typeface="Menlo" panose="020B0609030804020204" pitchFamily="49" charset="0"/>
              </a:rPr>
              <a:t>(</a:t>
            </a:r>
            <a:r>
              <a:rPr lang="en-MY" b="0" i="1" dirty="0" err="1">
                <a:solidFill>
                  <a:srgbClr val="FC9867"/>
                </a:solidFill>
                <a:effectLst/>
                <a:latin typeface="Menlo" panose="020B0609030804020204" pitchFamily="49" charset="0"/>
              </a:rPr>
              <a:t>bmr</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pPr lvl="1"/>
            <a:r>
              <a:rPr lang="en-MY" b="0" dirty="0">
                <a:solidFill>
                  <a:srgbClr val="FF6188"/>
                </a:solidFill>
                <a:effectLst/>
                <a:latin typeface="Menlo" panose="020B0609030804020204" pitchFamily="49" charset="0"/>
              </a:rPr>
              <a:t>if</a:t>
            </a:r>
            <a:r>
              <a:rPr lang="en-MY" b="0" dirty="0">
                <a:solidFill>
                  <a:srgbClr val="FCFCFA"/>
                </a:solidFill>
                <a:effectLst/>
                <a:latin typeface="Menlo" panose="020B0609030804020204" pitchFamily="49" charset="0"/>
              </a:rPr>
              <a:t> </a:t>
            </a:r>
            <a:r>
              <a:rPr lang="en-MY" b="0" dirty="0" err="1">
                <a:solidFill>
                  <a:srgbClr val="FCFCFA"/>
                </a:solidFill>
                <a:effectLst/>
                <a:latin typeface="Menlo" panose="020B0609030804020204" pitchFamily="49" charset="0"/>
              </a:rPr>
              <a:t>bmr</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&gt;=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2000</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pPr lvl="1"/>
            <a:r>
              <a:rPr lang="en-MY" b="0" dirty="0">
                <a:solidFill>
                  <a:srgbClr val="FF6188"/>
                </a:solidFill>
                <a:effectLst/>
                <a:latin typeface="Menlo" panose="020B0609030804020204" pitchFamily="49" charset="0"/>
              </a:rPr>
              <a:t>	return</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High</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pPr lvl="1"/>
            <a:r>
              <a:rPr lang="en-MY" b="0" dirty="0" err="1">
                <a:solidFill>
                  <a:srgbClr val="FF6188"/>
                </a:solidFill>
                <a:effectLst/>
                <a:latin typeface="Menlo" panose="020B0609030804020204" pitchFamily="49" charset="0"/>
              </a:rPr>
              <a:t>elif</a:t>
            </a:r>
            <a:r>
              <a:rPr lang="en-MY" b="0" dirty="0">
                <a:solidFill>
                  <a:srgbClr val="FCFCFA"/>
                </a:solidFill>
                <a:effectLst/>
                <a:latin typeface="Menlo" panose="020B0609030804020204" pitchFamily="49" charset="0"/>
              </a:rPr>
              <a:t> </a:t>
            </a:r>
            <a:r>
              <a:rPr lang="en-MY" b="0" dirty="0" err="1">
                <a:solidFill>
                  <a:srgbClr val="FCFCFA"/>
                </a:solidFill>
                <a:effectLst/>
                <a:latin typeface="Menlo" panose="020B0609030804020204" pitchFamily="49" charset="0"/>
              </a:rPr>
              <a:t>bmr</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&gt;=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1200</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and</a:t>
            </a:r>
            <a:r>
              <a:rPr lang="en-MY" b="0" dirty="0">
                <a:solidFill>
                  <a:srgbClr val="FCFCFA"/>
                </a:solidFill>
                <a:effectLst/>
                <a:latin typeface="Menlo" panose="020B0609030804020204" pitchFamily="49" charset="0"/>
              </a:rPr>
              <a:t> </a:t>
            </a:r>
            <a:r>
              <a:rPr lang="en-MY" b="0" dirty="0" err="1">
                <a:solidFill>
                  <a:srgbClr val="FCFCFA"/>
                </a:solidFill>
                <a:effectLst/>
                <a:latin typeface="Menlo" panose="020B0609030804020204" pitchFamily="49" charset="0"/>
              </a:rPr>
              <a:t>bmr</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&lt;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2000</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pPr lvl="1"/>
            <a:r>
              <a:rPr lang="en-MY" b="0" dirty="0">
                <a:solidFill>
                  <a:srgbClr val="FF6188"/>
                </a:solidFill>
                <a:effectLst/>
                <a:latin typeface="Menlo" panose="020B0609030804020204" pitchFamily="49" charset="0"/>
              </a:rPr>
              <a:t>	return</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Moderate</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pPr lvl="1"/>
            <a:r>
              <a:rPr lang="en-MY" b="0" dirty="0">
                <a:solidFill>
                  <a:srgbClr val="FF6188"/>
                </a:solidFill>
                <a:effectLst/>
                <a:latin typeface="Menlo" panose="020B0609030804020204" pitchFamily="49" charset="0"/>
              </a:rPr>
              <a:t>else</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pPr lvl="1"/>
            <a:r>
              <a:rPr lang="en-MY" b="0" dirty="0">
                <a:solidFill>
                  <a:srgbClr val="FF6188"/>
                </a:solidFill>
                <a:effectLst/>
                <a:latin typeface="Menlo" panose="020B0609030804020204" pitchFamily="49" charset="0"/>
              </a:rPr>
              <a:t>	return</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Low</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sp>
        <p:nvSpPr>
          <p:cNvPr id="9" name="TextBox 8">
            <a:extLst>
              <a:ext uri="{FF2B5EF4-FFF2-40B4-BE49-F238E27FC236}">
                <a16:creationId xmlns:a16="http://schemas.microsoft.com/office/drawing/2014/main" id="{5C19E160-3E20-1C18-A08A-ABF850895778}"/>
              </a:ext>
            </a:extLst>
          </p:cNvPr>
          <p:cNvSpPr txBox="1"/>
          <p:nvPr/>
        </p:nvSpPr>
        <p:spPr>
          <a:xfrm>
            <a:off x="2858328" y="5028313"/>
            <a:ext cx="7826237" cy="1477328"/>
          </a:xfrm>
          <a:prstGeom prst="rect">
            <a:avLst/>
          </a:prstGeom>
          <a:solidFill>
            <a:schemeClr val="tx1"/>
          </a:solidFill>
        </p:spPr>
        <p:txBody>
          <a:bodyPr wrap="square">
            <a:spAutoFit/>
          </a:bodyPr>
          <a:lstStyle/>
          <a:p>
            <a:r>
              <a:rPr lang="en-MY" b="0" dirty="0" err="1">
                <a:solidFill>
                  <a:srgbClr val="FCFCFA"/>
                </a:solidFill>
                <a:effectLst/>
                <a:latin typeface="Menlo" panose="020B0609030804020204" pitchFamily="49" charset="0"/>
              </a:rPr>
              <a:t>bmr</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err="1">
                <a:solidFill>
                  <a:srgbClr val="A9DC76"/>
                </a:solidFill>
                <a:effectLst/>
                <a:latin typeface="Menlo" panose="020B0609030804020204" pitchFamily="49" charset="0"/>
              </a:rPr>
              <a:t>bmr_calculator</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gender</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FCFCFA"/>
                </a:solidFill>
                <a:effectLst/>
                <a:latin typeface="Menlo" panose="020B0609030804020204" pitchFamily="49" charset="0"/>
              </a:rPr>
              <a:t>level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err="1">
                <a:solidFill>
                  <a:srgbClr val="A9DC76"/>
                </a:solidFill>
                <a:effectLst/>
                <a:latin typeface="Menlo" panose="020B0609030804020204" pitchFamily="49" charset="0"/>
              </a:rPr>
              <a:t>bmr_level</a:t>
            </a:r>
            <a:r>
              <a:rPr lang="en-MY" b="0" dirty="0">
                <a:solidFill>
                  <a:srgbClr val="939293"/>
                </a:solidFill>
                <a:effectLst/>
                <a:latin typeface="Menlo" panose="020B0609030804020204" pitchFamily="49" charset="0"/>
              </a:rPr>
              <a:t>(</a:t>
            </a:r>
            <a:r>
              <a:rPr lang="en-MY" b="0" dirty="0" err="1">
                <a:solidFill>
                  <a:srgbClr val="FCFCFA"/>
                </a:solidFill>
                <a:effectLst/>
                <a:latin typeface="Menlo" panose="020B0609030804020204" pitchFamily="49" charset="0"/>
              </a:rPr>
              <a:t>bmr</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br>
              <a:rPr lang="en-MY" b="0" dirty="0">
                <a:solidFill>
                  <a:srgbClr val="FCFCFA"/>
                </a:solidFill>
                <a:effectLst/>
                <a:latin typeface="Menlo" panose="020B0609030804020204" pitchFamily="49" charset="0"/>
              </a:rPr>
            </a:br>
            <a:r>
              <a:rPr lang="en-MY" b="0" dirty="0">
                <a:solidFill>
                  <a:srgbClr val="A9DC76"/>
                </a:solidFill>
                <a:effectLst/>
                <a:latin typeface="Menlo" panose="020B0609030804020204" pitchFamily="49" charset="0"/>
              </a:rPr>
              <a:t>print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The person basal metabolic rate =</a:t>
            </a:r>
            <a:r>
              <a:rPr lang="en-MY" b="0" dirty="0">
                <a:solidFill>
                  <a:srgbClr val="939293"/>
                </a:solidFill>
                <a:effectLst/>
                <a:latin typeface="Menlo" panose="020B0609030804020204" pitchFamily="49" charset="0"/>
              </a:rPr>
              <a:t>",</a:t>
            </a:r>
            <a:r>
              <a:rPr lang="en-MY" b="0" dirty="0">
                <a:solidFill>
                  <a:srgbClr val="A9DC76"/>
                </a:solidFill>
                <a:effectLst/>
                <a:latin typeface="Menlo" panose="020B0609030804020204" pitchFamily="49" charset="0"/>
              </a:rPr>
              <a:t>round</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bmr</a:t>
            </a:r>
            <a:r>
              <a:rPr lang="en-MY" b="0" dirty="0">
                <a:solidFill>
                  <a:srgbClr val="939293"/>
                </a:solidFill>
                <a:effectLst/>
                <a:latin typeface="Menlo" panose="020B0609030804020204" pitchFamily="49" charset="0"/>
              </a:rPr>
              <a:t>,</a:t>
            </a:r>
            <a:r>
              <a:rPr lang="en-MY" b="0" dirty="0">
                <a:solidFill>
                  <a:srgbClr val="AB9DF2"/>
                </a:solidFill>
                <a:effectLst/>
                <a:latin typeface="Menlo" panose="020B0609030804020204" pitchFamily="49" charset="0"/>
              </a:rPr>
              <a:t>1</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A9DC76"/>
                </a:solidFill>
                <a:effectLst/>
                <a:latin typeface="Menlo" panose="020B0609030804020204" pitchFamily="49" charset="0"/>
              </a:rPr>
              <a:t>print</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level</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resting burn rate</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spTree>
    <p:extLst>
      <p:ext uri="{BB962C8B-B14F-4D97-AF65-F5344CB8AC3E}">
        <p14:creationId xmlns:p14="http://schemas.microsoft.com/office/powerpoint/2010/main" val="6413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742374-75A3-DDAA-456D-458B4174C814}"/>
              </a:ext>
            </a:extLst>
          </p:cNvPr>
          <p:cNvPicPr>
            <a:picLocks noChangeAspect="1"/>
          </p:cNvPicPr>
          <p:nvPr/>
        </p:nvPicPr>
        <p:blipFill>
          <a:blip r:embed="rId2"/>
          <a:stretch>
            <a:fillRect/>
          </a:stretch>
        </p:blipFill>
        <p:spPr>
          <a:xfrm>
            <a:off x="2387600" y="88900"/>
            <a:ext cx="7416800" cy="6680200"/>
          </a:xfrm>
          <a:prstGeom prst="rect">
            <a:avLst/>
          </a:prstGeom>
        </p:spPr>
      </p:pic>
    </p:spTree>
    <p:extLst>
      <p:ext uri="{BB962C8B-B14F-4D97-AF65-F5344CB8AC3E}">
        <p14:creationId xmlns:p14="http://schemas.microsoft.com/office/powerpoint/2010/main" val="3928198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Factoring </a:t>
            </a:r>
            <a:r>
              <a:rPr lang="en-US" cap="none" dirty="0"/>
              <a:t>if/else </a:t>
            </a:r>
            <a:r>
              <a:rPr lang="en-US" dirty="0"/>
              <a:t>code</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Factoring: Extracting common or redundant code</a:t>
            </a:r>
          </a:p>
          <a:p>
            <a:pPr lvl="1"/>
            <a:r>
              <a:rPr lang="en-US" dirty="0"/>
              <a:t>Can reduce or eliminate redundancy from if/else code</a:t>
            </a:r>
          </a:p>
          <a:p>
            <a:r>
              <a:rPr lang="en-US" dirty="0"/>
              <a:t>Example:</a:t>
            </a:r>
          </a:p>
        </p:txBody>
      </p:sp>
      <p:sp>
        <p:nvSpPr>
          <p:cNvPr id="6" name="TextBox 5">
            <a:extLst>
              <a:ext uri="{FF2B5EF4-FFF2-40B4-BE49-F238E27FC236}">
                <a16:creationId xmlns:a16="http://schemas.microsoft.com/office/drawing/2014/main" id="{8790A0FB-ABD7-F76C-AE40-A7E20D3C4E24}"/>
              </a:ext>
            </a:extLst>
          </p:cNvPr>
          <p:cNvSpPr txBox="1"/>
          <p:nvPr/>
        </p:nvSpPr>
        <p:spPr>
          <a:xfrm>
            <a:off x="2581689" y="3164681"/>
            <a:ext cx="2228850" cy="3293209"/>
          </a:xfrm>
          <a:prstGeom prst="rect">
            <a:avLst/>
          </a:prstGeom>
          <a:solidFill>
            <a:schemeClr val="tx1"/>
          </a:solidFill>
        </p:spPr>
        <p:txBody>
          <a:bodyPr wrap="square">
            <a:spAutoFit/>
          </a:bodyPr>
          <a:lstStyle/>
          <a:p>
            <a:r>
              <a:rPr lang="en-MY" sz="1600" b="0" dirty="0">
                <a:solidFill>
                  <a:srgbClr val="FF6188"/>
                </a:solidFill>
                <a:effectLst/>
                <a:latin typeface="Menlo" panose="020B0609030804020204" pitchFamily="49" charset="0"/>
              </a:rPr>
              <a:t>if</a:t>
            </a:r>
            <a:r>
              <a:rPr lang="en-MY" sz="1600" b="0" dirty="0">
                <a:solidFill>
                  <a:srgbClr val="FCFCFA"/>
                </a:solidFill>
                <a:effectLst/>
                <a:latin typeface="Menlo" panose="020B0609030804020204" pitchFamily="49" charset="0"/>
              </a:rPr>
              <a:t> a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a:t>
            </a:r>
            <a:r>
              <a:rPr lang="en-MY" sz="1600" b="0" dirty="0">
                <a:solidFill>
                  <a:srgbClr val="AB9DF2"/>
                </a:solidFill>
                <a:effectLst/>
                <a:latin typeface="Menlo" panose="020B0609030804020204" pitchFamily="49" charset="0"/>
              </a:rPr>
              <a:t>1</a:t>
            </a:r>
            <a:r>
              <a:rPr lang="en-MY" sz="1600" b="0" dirty="0">
                <a:solidFill>
                  <a:srgbClr val="939293"/>
                </a:solidFill>
                <a:effectLst/>
                <a:latin typeface="Menlo" panose="020B0609030804020204" pitchFamily="49" charset="0"/>
              </a:rPr>
              <a:t>:</a:t>
            </a:r>
            <a:endParaRPr lang="en-MY" sz="1600" b="0" dirty="0">
              <a:solidFill>
                <a:srgbClr val="FCFCFA"/>
              </a:solidFill>
              <a:effectLst/>
              <a:latin typeface="Menlo" panose="020B0609030804020204" pitchFamily="49" charset="0"/>
            </a:endParaRPr>
          </a:p>
          <a:p>
            <a:pPr lvl="1"/>
            <a:r>
              <a:rPr lang="en-MY" sz="1600" b="0" dirty="0">
                <a:solidFill>
                  <a:srgbClr val="A9DC76"/>
                </a:solidFill>
                <a:effectLst/>
                <a:latin typeface="Menlo" panose="020B0609030804020204" pitchFamily="49" charset="0"/>
              </a:rPr>
              <a:t>print</a:t>
            </a:r>
            <a:r>
              <a:rPr lang="en-MY" sz="1600" b="0" dirty="0">
                <a:solidFill>
                  <a:srgbClr val="939293"/>
                </a:solidFill>
                <a:effectLst/>
                <a:latin typeface="Menlo" panose="020B0609030804020204" pitchFamily="49" charset="0"/>
              </a:rPr>
              <a:t>(</a:t>
            </a:r>
            <a:r>
              <a:rPr lang="en-MY" sz="1600" b="0" dirty="0">
                <a:solidFill>
                  <a:srgbClr val="FCFCFA"/>
                </a:solidFill>
                <a:effectLst/>
                <a:latin typeface="Menlo" panose="020B0609030804020204" pitchFamily="49" charset="0"/>
              </a:rPr>
              <a:t>a</a:t>
            </a:r>
            <a:r>
              <a:rPr lang="en-MY" sz="1600" b="0" dirty="0">
                <a:solidFill>
                  <a:srgbClr val="939293"/>
                </a:solidFill>
                <a:effectLst/>
                <a:latin typeface="Menlo" panose="020B0609030804020204" pitchFamily="49" charset="0"/>
              </a:rPr>
              <a:t>)</a:t>
            </a:r>
            <a:endParaRPr lang="en-MY" sz="1600" b="0" dirty="0">
              <a:solidFill>
                <a:srgbClr val="FCFCFA"/>
              </a:solidFill>
              <a:effectLst/>
              <a:latin typeface="Menlo" panose="020B0609030804020204" pitchFamily="49" charset="0"/>
            </a:endParaRPr>
          </a:p>
          <a:p>
            <a:pPr lvl="1"/>
            <a:r>
              <a:rPr lang="en-MY" sz="1600" b="0" dirty="0">
                <a:solidFill>
                  <a:srgbClr val="FCFCFA"/>
                </a:solidFill>
                <a:effectLst/>
                <a:latin typeface="Menlo" panose="020B0609030804020204" pitchFamily="49" charset="0"/>
              </a:rPr>
              <a:t>x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a:t>
            </a:r>
            <a:r>
              <a:rPr lang="en-MY" sz="1600" b="0" dirty="0">
                <a:solidFill>
                  <a:srgbClr val="AB9DF2"/>
                </a:solidFill>
                <a:effectLst/>
                <a:latin typeface="Menlo" panose="020B0609030804020204" pitchFamily="49" charset="0"/>
              </a:rPr>
              <a:t>3</a:t>
            </a:r>
            <a:endParaRPr lang="en-MY" sz="1600" b="0" dirty="0">
              <a:solidFill>
                <a:srgbClr val="FCFCFA"/>
              </a:solidFill>
              <a:effectLst/>
              <a:latin typeface="Menlo" panose="020B0609030804020204" pitchFamily="49" charset="0"/>
            </a:endParaRPr>
          </a:p>
          <a:p>
            <a:pPr lvl="1"/>
            <a:r>
              <a:rPr lang="en-MY" sz="1600" b="0" dirty="0">
                <a:solidFill>
                  <a:srgbClr val="FCFCFA"/>
                </a:solidFill>
                <a:effectLst/>
                <a:latin typeface="Menlo" panose="020B0609030804020204" pitchFamily="49" charset="0"/>
              </a:rPr>
              <a:t>b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b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x</a:t>
            </a:r>
          </a:p>
          <a:p>
            <a:r>
              <a:rPr lang="en-MY" sz="1600" b="0" dirty="0" err="1">
                <a:solidFill>
                  <a:srgbClr val="FF6188"/>
                </a:solidFill>
                <a:effectLst/>
                <a:latin typeface="Menlo" panose="020B0609030804020204" pitchFamily="49" charset="0"/>
              </a:rPr>
              <a:t>elif</a:t>
            </a:r>
            <a:r>
              <a:rPr lang="en-MY" sz="1600" b="0" dirty="0">
                <a:solidFill>
                  <a:srgbClr val="FCFCFA"/>
                </a:solidFill>
                <a:effectLst/>
                <a:latin typeface="Menlo" panose="020B0609030804020204" pitchFamily="49" charset="0"/>
              </a:rPr>
              <a:t> a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a:t>
            </a:r>
            <a:r>
              <a:rPr lang="en-MY" sz="1600" b="0" dirty="0">
                <a:solidFill>
                  <a:srgbClr val="AB9DF2"/>
                </a:solidFill>
                <a:effectLst/>
                <a:latin typeface="Menlo" panose="020B0609030804020204" pitchFamily="49" charset="0"/>
              </a:rPr>
              <a:t>2</a:t>
            </a:r>
            <a:r>
              <a:rPr lang="en-MY" sz="1600" b="0" dirty="0">
                <a:solidFill>
                  <a:srgbClr val="939293"/>
                </a:solidFill>
                <a:effectLst/>
                <a:latin typeface="Menlo" panose="020B0609030804020204" pitchFamily="49" charset="0"/>
              </a:rPr>
              <a:t>:</a:t>
            </a:r>
            <a:endParaRPr lang="en-MY" sz="1600" b="0" dirty="0">
              <a:solidFill>
                <a:srgbClr val="FCFCFA"/>
              </a:solidFill>
              <a:effectLst/>
              <a:latin typeface="Menlo" panose="020B0609030804020204" pitchFamily="49" charset="0"/>
            </a:endParaRPr>
          </a:p>
          <a:p>
            <a:pPr lvl="1"/>
            <a:r>
              <a:rPr lang="en-MY" sz="1600" b="0" dirty="0">
                <a:solidFill>
                  <a:srgbClr val="A9DC76"/>
                </a:solidFill>
                <a:effectLst/>
                <a:latin typeface="Menlo" panose="020B0609030804020204" pitchFamily="49" charset="0"/>
              </a:rPr>
              <a:t>print</a:t>
            </a:r>
            <a:r>
              <a:rPr lang="en-MY" sz="1600" b="0" dirty="0">
                <a:solidFill>
                  <a:srgbClr val="939293"/>
                </a:solidFill>
                <a:effectLst/>
                <a:latin typeface="Menlo" panose="020B0609030804020204" pitchFamily="49" charset="0"/>
              </a:rPr>
              <a:t>(</a:t>
            </a:r>
            <a:r>
              <a:rPr lang="en-MY" sz="1600" b="0" dirty="0">
                <a:solidFill>
                  <a:srgbClr val="FCFCFA"/>
                </a:solidFill>
                <a:effectLst/>
                <a:latin typeface="Menlo" panose="020B0609030804020204" pitchFamily="49" charset="0"/>
              </a:rPr>
              <a:t>a</a:t>
            </a:r>
            <a:r>
              <a:rPr lang="en-MY" sz="1600" b="0" dirty="0">
                <a:solidFill>
                  <a:srgbClr val="939293"/>
                </a:solidFill>
                <a:effectLst/>
                <a:latin typeface="Menlo" panose="020B0609030804020204" pitchFamily="49" charset="0"/>
              </a:rPr>
              <a:t>)</a:t>
            </a:r>
            <a:endParaRPr lang="en-MY" sz="1600" dirty="0">
              <a:solidFill>
                <a:srgbClr val="FCFCFA"/>
              </a:solidFill>
              <a:latin typeface="Menlo" panose="020B0609030804020204" pitchFamily="49" charset="0"/>
            </a:endParaRPr>
          </a:p>
          <a:p>
            <a:pPr lvl="1"/>
            <a:r>
              <a:rPr lang="en-MY" sz="1600" b="0" dirty="0">
                <a:solidFill>
                  <a:srgbClr val="FCFCFA"/>
                </a:solidFill>
                <a:effectLst/>
                <a:latin typeface="Menlo" panose="020B0609030804020204" pitchFamily="49" charset="0"/>
              </a:rPr>
              <a:t>x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a:t>
            </a:r>
            <a:r>
              <a:rPr lang="en-MY" sz="1600" b="0" dirty="0">
                <a:solidFill>
                  <a:srgbClr val="AB9DF2"/>
                </a:solidFill>
                <a:effectLst/>
                <a:latin typeface="Menlo" panose="020B0609030804020204" pitchFamily="49" charset="0"/>
              </a:rPr>
              <a:t>6</a:t>
            </a:r>
            <a:endParaRPr lang="en-MY" sz="1600" dirty="0">
              <a:solidFill>
                <a:srgbClr val="FCFCFA"/>
              </a:solidFill>
              <a:latin typeface="Menlo" panose="020B0609030804020204" pitchFamily="49" charset="0"/>
            </a:endParaRPr>
          </a:p>
          <a:p>
            <a:pPr lvl="1"/>
            <a:r>
              <a:rPr lang="en-MY" sz="1600" b="0" dirty="0">
                <a:solidFill>
                  <a:srgbClr val="FCFCFA"/>
                </a:solidFill>
                <a:effectLst/>
                <a:latin typeface="Menlo" panose="020B0609030804020204" pitchFamily="49" charset="0"/>
              </a:rPr>
              <a:t>y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y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a:t>
            </a:r>
            <a:r>
              <a:rPr lang="en-MY" sz="1600" b="0" dirty="0">
                <a:solidFill>
                  <a:srgbClr val="AB9DF2"/>
                </a:solidFill>
                <a:effectLst/>
                <a:latin typeface="Menlo" panose="020B0609030804020204" pitchFamily="49" charset="0"/>
              </a:rPr>
              <a:t>10</a:t>
            </a:r>
            <a:endParaRPr lang="en-MY" sz="1600" dirty="0">
              <a:solidFill>
                <a:srgbClr val="FCFCFA"/>
              </a:solidFill>
              <a:latin typeface="Menlo" panose="020B0609030804020204" pitchFamily="49" charset="0"/>
            </a:endParaRPr>
          </a:p>
          <a:p>
            <a:pPr lvl="1"/>
            <a:r>
              <a:rPr lang="en-MY" sz="1600" b="0" dirty="0">
                <a:solidFill>
                  <a:srgbClr val="FCFCFA"/>
                </a:solidFill>
                <a:effectLst/>
                <a:latin typeface="Menlo" panose="020B0609030804020204" pitchFamily="49" charset="0"/>
              </a:rPr>
              <a:t>b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b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x</a:t>
            </a:r>
          </a:p>
          <a:p>
            <a:r>
              <a:rPr lang="en-MY" sz="1600" b="0" dirty="0">
                <a:solidFill>
                  <a:srgbClr val="FF6188"/>
                </a:solidFill>
                <a:effectLst/>
                <a:latin typeface="Menlo" panose="020B0609030804020204" pitchFamily="49" charset="0"/>
              </a:rPr>
              <a:t>else</a:t>
            </a:r>
            <a:r>
              <a:rPr lang="en-MY" sz="1600" b="0" dirty="0">
                <a:solidFill>
                  <a:srgbClr val="939293"/>
                </a:solidFill>
                <a:effectLst/>
                <a:latin typeface="Menlo" panose="020B0609030804020204" pitchFamily="49" charset="0"/>
              </a:rPr>
              <a:t>:</a:t>
            </a:r>
            <a:r>
              <a:rPr lang="en-MY" sz="1600" b="0" i="1" dirty="0">
                <a:solidFill>
                  <a:srgbClr val="727072"/>
                </a:solidFill>
                <a:effectLst/>
                <a:latin typeface="Menlo" panose="020B0609030804020204" pitchFamily="49" charset="0"/>
              </a:rPr>
              <a:t># a == 3</a:t>
            </a:r>
            <a:endParaRPr lang="en-MY" sz="1600" b="0" dirty="0">
              <a:solidFill>
                <a:srgbClr val="FCFCFA"/>
              </a:solidFill>
              <a:effectLst/>
              <a:latin typeface="Menlo" panose="020B0609030804020204" pitchFamily="49" charset="0"/>
            </a:endParaRPr>
          </a:p>
          <a:p>
            <a:pPr lvl="1"/>
            <a:r>
              <a:rPr lang="en-MY" sz="1600" b="0" dirty="0">
                <a:solidFill>
                  <a:srgbClr val="A9DC76"/>
                </a:solidFill>
                <a:effectLst/>
                <a:latin typeface="Menlo" panose="020B0609030804020204" pitchFamily="49" charset="0"/>
              </a:rPr>
              <a:t>print</a:t>
            </a:r>
            <a:r>
              <a:rPr lang="en-MY" sz="1600" b="0" dirty="0">
                <a:solidFill>
                  <a:srgbClr val="939293"/>
                </a:solidFill>
                <a:effectLst/>
                <a:latin typeface="Menlo" panose="020B0609030804020204" pitchFamily="49" charset="0"/>
              </a:rPr>
              <a:t>(</a:t>
            </a:r>
            <a:r>
              <a:rPr lang="en-MY" sz="1600" b="0" dirty="0">
                <a:solidFill>
                  <a:srgbClr val="FCFCFA"/>
                </a:solidFill>
                <a:effectLst/>
                <a:latin typeface="Menlo" panose="020B0609030804020204" pitchFamily="49" charset="0"/>
              </a:rPr>
              <a:t>a</a:t>
            </a:r>
            <a:r>
              <a:rPr lang="en-MY" sz="1600" b="0" dirty="0">
                <a:solidFill>
                  <a:srgbClr val="939293"/>
                </a:solidFill>
                <a:effectLst/>
                <a:latin typeface="Menlo" panose="020B0609030804020204" pitchFamily="49" charset="0"/>
              </a:rPr>
              <a:t>)</a:t>
            </a:r>
            <a:endParaRPr lang="en-MY" sz="1600" b="0" dirty="0">
              <a:solidFill>
                <a:srgbClr val="FCFCFA"/>
              </a:solidFill>
              <a:effectLst/>
              <a:latin typeface="Menlo" panose="020B0609030804020204" pitchFamily="49" charset="0"/>
            </a:endParaRPr>
          </a:p>
          <a:p>
            <a:pPr lvl="1"/>
            <a:r>
              <a:rPr lang="en-MY" sz="1600" b="0" dirty="0">
                <a:solidFill>
                  <a:srgbClr val="FCFCFA"/>
                </a:solidFill>
                <a:effectLst/>
                <a:latin typeface="Menlo" panose="020B0609030804020204" pitchFamily="49" charset="0"/>
              </a:rPr>
              <a:t>x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a:t>
            </a:r>
            <a:r>
              <a:rPr lang="en-MY" sz="1600" b="0" dirty="0">
                <a:solidFill>
                  <a:srgbClr val="AB9DF2"/>
                </a:solidFill>
                <a:effectLst/>
                <a:latin typeface="Menlo" panose="020B0609030804020204" pitchFamily="49" charset="0"/>
              </a:rPr>
              <a:t>9</a:t>
            </a:r>
            <a:endParaRPr lang="en-MY" sz="1600" b="0" dirty="0">
              <a:solidFill>
                <a:srgbClr val="FCFCFA"/>
              </a:solidFill>
              <a:effectLst/>
              <a:latin typeface="Menlo" panose="020B0609030804020204" pitchFamily="49" charset="0"/>
            </a:endParaRPr>
          </a:p>
          <a:p>
            <a:pPr lvl="1"/>
            <a:r>
              <a:rPr lang="en-MY" sz="1600" b="0" dirty="0">
                <a:solidFill>
                  <a:srgbClr val="FCFCFA"/>
                </a:solidFill>
                <a:effectLst/>
                <a:latin typeface="Menlo" panose="020B0609030804020204" pitchFamily="49" charset="0"/>
              </a:rPr>
              <a:t>b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b </a:t>
            </a:r>
            <a:r>
              <a:rPr lang="en-MY" sz="1600" b="0" dirty="0">
                <a:solidFill>
                  <a:srgbClr val="FF6188"/>
                </a:solidFill>
                <a:effectLst/>
                <a:latin typeface="Menlo" panose="020B0609030804020204" pitchFamily="49" charset="0"/>
              </a:rPr>
              <a:t>+</a:t>
            </a:r>
            <a:r>
              <a:rPr lang="en-MY" sz="1600" b="0" dirty="0">
                <a:solidFill>
                  <a:srgbClr val="FCFCFA"/>
                </a:solidFill>
                <a:effectLst/>
                <a:latin typeface="Menlo" panose="020B0609030804020204" pitchFamily="49" charset="0"/>
              </a:rPr>
              <a:t> x</a:t>
            </a:r>
          </a:p>
        </p:txBody>
      </p:sp>
      <p:grpSp>
        <p:nvGrpSpPr>
          <p:cNvPr id="9" name="Group 8">
            <a:extLst>
              <a:ext uri="{FF2B5EF4-FFF2-40B4-BE49-F238E27FC236}">
                <a16:creationId xmlns:a16="http://schemas.microsoft.com/office/drawing/2014/main" id="{CD3F9189-FC7C-E6F4-A246-025AF0EE476A}"/>
              </a:ext>
            </a:extLst>
          </p:cNvPr>
          <p:cNvGrpSpPr>
            <a:grpSpLocks/>
          </p:cNvGrpSpPr>
          <p:nvPr/>
        </p:nvGrpSpPr>
        <p:grpSpPr bwMode="auto">
          <a:xfrm>
            <a:off x="5170060" y="3181290"/>
            <a:ext cx="1301750" cy="3276600"/>
            <a:chOff x="2688" y="1968"/>
            <a:chExt cx="820" cy="2064"/>
          </a:xfrm>
        </p:grpSpPr>
        <p:sp>
          <p:nvSpPr>
            <p:cNvPr id="10" name="Line 6">
              <a:extLst>
                <a:ext uri="{FF2B5EF4-FFF2-40B4-BE49-F238E27FC236}">
                  <a16:creationId xmlns:a16="http://schemas.microsoft.com/office/drawing/2014/main" id="{75830BBB-272D-6480-9BB8-C08587DFDD4B}"/>
                </a:ext>
              </a:extLst>
            </p:cNvPr>
            <p:cNvSpPr>
              <a:spLocks noChangeShapeType="1"/>
            </p:cNvSpPr>
            <p:nvPr/>
          </p:nvSpPr>
          <p:spPr bwMode="auto">
            <a:xfrm flipV="1">
              <a:off x="3075" y="3001"/>
              <a:ext cx="43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 name="AutoShape 7">
              <a:extLst>
                <a:ext uri="{FF2B5EF4-FFF2-40B4-BE49-F238E27FC236}">
                  <a16:creationId xmlns:a16="http://schemas.microsoft.com/office/drawing/2014/main" id="{D769D287-91AD-3E77-3DCD-F4B2831CA49A}"/>
                </a:ext>
              </a:extLst>
            </p:cNvPr>
            <p:cNvSpPr>
              <a:spLocks/>
            </p:cNvSpPr>
            <p:nvPr/>
          </p:nvSpPr>
          <p:spPr bwMode="auto">
            <a:xfrm>
              <a:off x="2688" y="1968"/>
              <a:ext cx="384" cy="2064"/>
            </a:xfrm>
            <a:prstGeom prst="rightBrace">
              <a:avLst>
                <a:gd name="adj1" fmla="val 44792"/>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EB641B"/>
                </a:buClr>
                <a:buSzPct val="95000"/>
                <a:buFont typeface="Wingdings 2" panose="05020102010507070707" pitchFamily="18" charset="2"/>
                <a:buChar char=""/>
                <a:defRPr sz="2200">
                  <a:solidFill>
                    <a:schemeClr val="tx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SzPct val="85000"/>
                <a:buFont typeface="Wingdings 2" panose="05020102010507070707" pitchFamily="18" charset="2"/>
                <a:buChar char=""/>
                <a:defRPr sz="2000">
                  <a:solidFill>
                    <a:schemeClr val="tx1"/>
                  </a:solidFill>
                  <a:latin typeface="Verdana" panose="020B0604030504040204" pitchFamily="34" charset="0"/>
                  <a:ea typeface="MS PGothic" panose="020B0600070205080204" pitchFamily="34" charset="-128"/>
                </a:defRPr>
              </a:lvl2pPr>
              <a:lvl3pPr marL="1143000" indent="-228600">
                <a:spcBef>
                  <a:spcPct val="20000"/>
                </a:spcBef>
                <a:buClr>
                  <a:schemeClr val="accent2"/>
                </a:buClr>
                <a:buSzPct val="70000"/>
                <a:buFont typeface="Wingdings 2" panose="05020102010507070707" pitchFamily="18" charset="2"/>
                <a:buChar char=""/>
                <a:defRPr>
                  <a:solidFill>
                    <a:schemeClr val="tx1"/>
                  </a:solidFill>
                  <a:latin typeface="Verdana" panose="020B0604030504040204" pitchFamily="34" charset="0"/>
                  <a:ea typeface="MS PGothic" panose="020B0600070205080204" pitchFamily="34" charset="-128"/>
                </a:defRPr>
              </a:lvl3pPr>
              <a:lvl4pPr marL="1600200" indent="-228600">
                <a:spcBef>
                  <a:spcPct val="20000"/>
                </a:spcBef>
                <a:buClr>
                  <a:srgbClr val="EB641B"/>
                </a:buClr>
                <a:buSzPct val="65000"/>
                <a:buFont typeface="Wingdings 2" panose="05020102010507070707" pitchFamily="18" charset="2"/>
                <a:buChar char=""/>
                <a:defRPr sz="1700">
                  <a:solidFill>
                    <a:schemeClr val="tx1"/>
                  </a:solidFill>
                  <a:latin typeface="Verdana" panose="020B0604030504040204" pitchFamily="34" charset="0"/>
                  <a:ea typeface="MS PGothic" panose="020B0600070205080204" pitchFamily="34" charset="-128"/>
                </a:defRPr>
              </a:lvl4pPr>
              <a:lvl5pPr marL="2057400" indent="-228600">
                <a:spcBef>
                  <a:spcPct val="20000"/>
                </a:spcBef>
                <a:buClr>
                  <a:srgbClr val="39639D"/>
                </a:buClr>
                <a:buSzPct val="65000"/>
                <a:buFont typeface="Wingdings 2" panose="05020102010507070707" pitchFamily="18" charset="2"/>
                <a:buChar char=""/>
                <a:defRPr sz="17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rgbClr val="39639D"/>
                </a:buClr>
                <a:buSzPct val="65000"/>
                <a:buFont typeface="Wingdings 2" panose="05020102010507070707" pitchFamily="18" charset="2"/>
                <a:buChar char=""/>
                <a:defRPr sz="17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rgbClr val="39639D"/>
                </a:buClr>
                <a:buSzPct val="65000"/>
                <a:buFont typeface="Wingdings 2" panose="05020102010507070707" pitchFamily="18" charset="2"/>
                <a:buChar char=""/>
                <a:defRPr sz="17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rgbClr val="39639D"/>
                </a:buClr>
                <a:buSzPct val="65000"/>
                <a:buFont typeface="Wingdings 2" panose="05020102010507070707" pitchFamily="18" charset="2"/>
                <a:buChar char=""/>
                <a:defRPr sz="17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rgbClr val="39639D"/>
                </a:buClr>
                <a:buSzPct val="65000"/>
                <a:buFont typeface="Wingdings 2" panose="05020102010507070707" pitchFamily="18" charset="2"/>
                <a:buChar char=""/>
                <a:defRPr sz="1700">
                  <a:solidFill>
                    <a:schemeClr val="tx1"/>
                  </a:solidFill>
                  <a:latin typeface="Verdana" panose="020B0604030504040204" pitchFamily="34" charset="0"/>
                  <a:ea typeface="MS PGothic" panose="020B0600070205080204" pitchFamily="34" charset="-128"/>
                </a:defRPr>
              </a:lvl9pPr>
            </a:lstStyle>
            <a:p>
              <a:pPr>
                <a:spcBef>
                  <a:spcPts val="500"/>
                </a:spcBef>
                <a:buClr>
                  <a:srgbClr val="800080"/>
                </a:buClr>
                <a:buSzPct val="55000"/>
                <a:buFont typeface="Wingdings" panose="05000000000000000000" pitchFamily="2" charset="2"/>
                <a:buChar char="n"/>
              </a:pPr>
              <a:endParaRPr lang="en-US" sz="2000"/>
            </a:p>
          </p:txBody>
        </p:sp>
      </p:grpSp>
      <p:sp>
        <p:nvSpPr>
          <p:cNvPr id="13" name="TextBox 12">
            <a:extLst>
              <a:ext uri="{FF2B5EF4-FFF2-40B4-BE49-F238E27FC236}">
                <a16:creationId xmlns:a16="http://schemas.microsoft.com/office/drawing/2014/main" id="{F74B6D32-E458-E80D-74FB-23903CC0DE0B}"/>
              </a:ext>
            </a:extLst>
          </p:cNvPr>
          <p:cNvSpPr txBox="1"/>
          <p:nvPr/>
        </p:nvSpPr>
        <p:spPr>
          <a:xfrm>
            <a:off x="6831332" y="4040291"/>
            <a:ext cx="2818735" cy="1477328"/>
          </a:xfrm>
          <a:prstGeom prst="rect">
            <a:avLst/>
          </a:prstGeom>
          <a:solidFill>
            <a:schemeClr val="tx1"/>
          </a:solidFill>
        </p:spPr>
        <p:txBody>
          <a:bodyPr wrap="square">
            <a:spAutoFit/>
          </a:bodyPr>
          <a:lstStyle/>
          <a:p>
            <a:r>
              <a:rPr lang="en-MY" b="0" dirty="0">
                <a:solidFill>
                  <a:srgbClr val="A9DC76"/>
                </a:solidFill>
                <a:effectLst/>
                <a:latin typeface="Menlo" panose="020B0609030804020204" pitchFamily="49" charset="0"/>
              </a:rPr>
              <a:t>print</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a</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FCFCFA"/>
                </a:solidFill>
                <a:effectLst/>
                <a:latin typeface="Menlo" panose="020B0609030804020204" pitchFamily="49" charset="0"/>
              </a:rPr>
              <a:t>x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3</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a:t>
            </a:r>
          </a:p>
          <a:p>
            <a:pPr lvl="1"/>
            <a:r>
              <a:rPr lang="en-MY" b="0" dirty="0">
                <a:solidFill>
                  <a:srgbClr val="FF6188"/>
                </a:solidFill>
                <a:effectLst/>
                <a:latin typeface="Menlo" panose="020B0609030804020204" pitchFamily="49" charset="0"/>
              </a:rPr>
              <a:t>if</a:t>
            </a:r>
            <a:r>
              <a:rPr lang="en-MY" b="0" dirty="0">
                <a:solidFill>
                  <a:srgbClr val="FCFCFA"/>
                </a:solidFill>
                <a:effectLst/>
                <a:latin typeface="Menlo" panose="020B0609030804020204" pitchFamily="49" charset="0"/>
              </a:rPr>
              <a:t> a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2</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pPr lvl="1"/>
            <a:r>
              <a:rPr lang="en-MY" b="0" dirty="0">
                <a:solidFill>
                  <a:srgbClr val="FCFCFA"/>
                </a:solidFill>
                <a:effectLst/>
                <a:latin typeface="Menlo" panose="020B0609030804020204" pitchFamily="49" charset="0"/>
              </a:rPr>
              <a:t>	y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y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10</a:t>
            </a:r>
            <a:endParaRPr lang="en-MY" b="0" dirty="0">
              <a:solidFill>
                <a:srgbClr val="FCFCFA"/>
              </a:solidFill>
              <a:effectLst/>
              <a:latin typeface="Menlo" panose="020B0609030804020204" pitchFamily="49" charset="0"/>
            </a:endParaRPr>
          </a:p>
          <a:p>
            <a:r>
              <a:rPr lang="en-MY" b="0" dirty="0">
                <a:solidFill>
                  <a:srgbClr val="FCFCFA"/>
                </a:solidFill>
                <a:effectLst/>
                <a:latin typeface="Menlo" panose="020B0609030804020204" pitchFamily="49" charset="0"/>
              </a:rPr>
              <a:t>b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b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dirty="0">
                <a:solidFill>
                  <a:srgbClr val="FCFCFA"/>
                </a:solidFill>
                <a:latin typeface="Menlo" panose="020B0609030804020204" pitchFamily="49" charset="0"/>
              </a:rPr>
              <a:t>x</a:t>
            </a:r>
            <a:endParaRPr lang="en-MY" b="0" dirty="0">
              <a:solidFill>
                <a:srgbClr val="FCFCFA"/>
              </a:solidFill>
              <a:effectLst/>
              <a:latin typeface="Menlo" panose="020B0609030804020204" pitchFamily="49" charset="0"/>
            </a:endParaRPr>
          </a:p>
        </p:txBody>
      </p:sp>
    </p:spTree>
    <p:extLst>
      <p:ext uri="{BB962C8B-B14F-4D97-AF65-F5344CB8AC3E}">
        <p14:creationId xmlns:p14="http://schemas.microsoft.com/office/powerpoint/2010/main" val="1592425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ACCESSING STRING USING INDEXES</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b="1" dirty="0"/>
              <a:t>String</a:t>
            </a:r>
            <a:r>
              <a:rPr lang="en-US" dirty="0"/>
              <a:t>: A data type that stores a sequence of text characters</a:t>
            </a:r>
          </a:p>
          <a:p>
            <a:r>
              <a:rPr lang="en-US" dirty="0"/>
              <a:t>Example: </a:t>
            </a:r>
          </a:p>
          <a:p>
            <a:r>
              <a:rPr lang="en-US" dirty="0"/>
              <a:t>Characters of a string are numbered with 0-based indexes:</a:t>
            </a:r>
          </a:p>
          <a:p>
            <a:endParaRPr lang="en-US" dirty="0"/>
          </a:p>
          <a:p>
            <a:endParaRPr lang="en-US" dirty="0"/>
          </a:p>
          <a:p>
            <a:r>
              <a:rPr lang="en-US" dirty="0"/>
              <a:t>First character’s index: 0</a:t>
            </a:r>
          </a:p>
          <a:p>
            <a:r>
              <a:rPr lang="en-US" dirty="0"/>
              <a:t>Last character’s index: 1 less than the string’s length</a:t>
            </a:r>
          </a:p>
          <a:p>
            <a:endParaRPr lang="en-US" dirty="0"/>
          </a:p>
          <a:p>
            <a:endParaRPr lang="en-US" dirty="0"/>
          </a:p>
        </p:txBody>
      </p:sp>
      <p:sp>
        <p:nvSpPr>
          <p:cNvPr id="5" name="TextBox 4">
            <a:extLst>
              <a:ext uri="{FF2B5EF4-FFF2-40B4-BE49-F238E27FC236}">
                <a16:creationId xmlns:a16="http://schemas.microsoft.com/office/drawing/2014/main" id="{D6A24FA8-B3F3-A18B-8275-B2E67003293C}"/>
              </a:ext>
            </a:extLst>
          </p:cNvPr>
          <p:cNvSpPr txBox="1"/>
          <p:nvPr/>
        </p:nvSpPr>
        <p:spPr>
          <a:xfrm>
            <a:off x="2601566" y="2737438"/>
            <a:ext cx="2636355" cy="369332"/>
          </a:xfrm>
          <a:prstGeom prst="rect">
            <a:avLst/>
          </a:prstGeom>
          <a:solidFill>
            <a:schemeClr val="tx1"/>
          </a:solidFill>
        </p:spPr>
        <p:txBody>
          <a:bodyPr wrap="square">
            <a:spAutoFit/>
          </a:bodyPr>
          <a:lstStyle/>
          <a:p>
            <a:r>
              <a:rPr lang="en-MY" b="0" dirty="0">
                <a:solidFill>
                  <a:srgbClr val="FCFCFA"/>
                </a:solidFill>
                <a:effectLst/>
                <a:latin typeface="Menlo" panose="020B0609030804020204" pitchFamily="49" charset="0"/>
              </a:rPr>
              <a:t>name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Ultimate</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graphicFrame>
        <p:nvGraphicFramePr>
          <p:cNvPr id="6" name="Group 49">
            <a:extLst>
              <a:ext uri="{FF2B5EF4-FFF2-40B4-BE49-F238E27FC236}">
                <a16:creationId xmlns:a16="http://schemas.microsoft.com/office/drawing/2014/main" id="{382D0AE7-664C-8032-8192-D998F4391C29}"/>
              </a:ext>
            </a:extLst>
          </p:cNvPr>
          <p:cNvGraphicFramePr>
            <a:graphicFrameLocks noGrp="1"/>
          </p:cNvGraphicFramePr>
          <p:nvPr>
            <p:extLst>
              <p:ext uri="{D42A27DB-BD31-4B8C-83A1-F6EECF244321}">
                <p14:modId xmlns:p14="http://schemas.microsoft.com/office/powerpoint/2010/main" val="2539723790"/>
              </p:ext>
            </p:extLst>
          </p:nvPr>
        </p:nvGraphicFramePr>
        <p:xfrm>
          <a:off x="2828131" y="3751231"/>
          <a:ext cx="6535738" cy="1241425"/>
        </p:xfrm>
        <a:graphic>
          <a:graphicData uri="http://schemas.openxmlformats.org/drawingml/2006/table">
            <a:tbl>
              <a:tblPr/>
              <a:tblGrid>
                <a:gridCol w="1379538">
                  <a:extLst>
                    <a:ext uri="{9D8B030D-6E8A-4147-A177-3AD203B41FA5}">
                      <a16:colId xmlns:a16="http://schemas.microsoft.com/office/drawing/2014/main" val="20000"/>
                    </a:ext>
                  </a:extLst>
                </a:gridCol>
                <a:gridCol w="644525">
                  <a:extLst>
                    <a:ext uri="{9D8B030D-6E8A-4147-A177-3AD203B41FA5}">
                      <a16:colId xmlns:a16="http://schemas.microsoft.com/office/drawing/2014/main" val="20001"/>
                    </a:ext>
                  </a:extLst>
                </a:gridCol>
                <a:gridCol w="646112">
                  <a:extLst>
                    <a:ext uri="{9D8B030D-6E8A-4147-A177-3AD203B41FA5}">
                      <a16:colId xmlns:a16="http://schemas.microsoft.com/office/drawing/2014/main" val="20002"/>
                    </a:ext>
                  </a:extLst>
                </a:gridCol>
                <a:gridCol w="642938">
                  <a:extLst>
                    <a:ext uri="{9D8B030D-6E8A-4147-A177-3AD203B41FA5}">
                      <a16:colId xmlns:a16="http://schemas.microsoft.com/office/drawing/2014/main" val="20003"/>
                    </a:ext>
                  </a:extLst>
                </a:gridCol>
                <a:gridCol w="644525">
                  <a:extLst>
                    <a:ext uri="{9D8B030D-6E8A-4147-A177-3AD203B41FA5}">
                      <a16:colId xmlns:a16="http://schemas.microsoft.com/office/drawing/2014/main" val="20004"/>
                    </a:ext>
                  </a:extLst>
                </a:gridCol>
                <a:gridCol w="644525">
                  <a:extLst>
                    <a:ext uri="{9D8B030D-6E8A-4147-A177-3AD203B41FA5}">
                      <a16:colId xmlns:a16="http://schemas.microsoft.com/office/drawing/2014/main" val="20005"/>
                    </a:ext>
                  </a:extLst>
                </a:gridCol>
                <a:gridCol w="644525">
                  <a:extLst>
                    <a:ext uri="{9D8B030D-6E8A-4147-A177-3AD203B41FA5}">
                      <a16:colId xmlns:a16="http://schemas.microsoft.com/office/drawing/2014/main" val="20006"/>
                    </a:ext>
                  </a:extLst>
                </a:gridCol>
                <a:gridCol w="644525">
                  <a:extLst>
                    <a:ext uri="{9D8B030D-6E8A-4147-A177-3AD203B41FA5}">
                      <a16:colId xmlns:a16="http://schemas.microsoft.com/office/drawing/2014/main" val="20007"/>
                    </a:ext>
                  </a:extLst>
                </a:gridCol>
                <a:gridCol w="644525">
                  <a:extLst>
                    <a:ext uri="{9D8B030D-6E8A-4147-A177-3AD203B41FA5}">
                      <a16:colId xmlns:a16="http://schemas.microsoft.com/office/drawing/2014/main" val="20008"/>
                    </a:ext>
                  </a:extLst>
                </a:gridCol>
              </a:tblGrid>
              <a:tr h="411163">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index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7</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163">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endParaRPr kumimoji="0" lang="en-US" sz="2000" b="0" i="0" u="none" strike="noStrike" cap="none" normalizeH="0" baseline="0" dirty="0">
                        <a:ln>
                          <a:noFill/>
                        </a:ln>
                        <a:solidFill>
                          <a:srgbClr val="808080"/>
                        </a:solidFill>
                        <a:effectLst/>
                        <a:latin typeface="Verdana" charset="0"/>
                        <a:ea typeface="ＭＳ Ｐゴシック" charset="0"/>
                        <a:cs typeface="Times New Roman"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099">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chemeClr val="tx1"/>
                          </a:solidFill>
                          <a:effectLst/>
                          <a:latin typeface="Verdana" charset="0"/>
                          <a:ea typeface="ＭＳ Ｐゴシック" charset="0"/>
                          <a:cs typeface="Times New Roman" charset="0"/>
                        </a:rPr>
                        <a:t>character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U</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i</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m</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chemeClr val="tx1"/>
                          </a:solidFill>
                          <a:effectLst/>
                          <a:latin typeface="Courier New" charset="0"/>
                          <a:ea typeface="ＭＳ Ｐゴシック" charset="0"/>
                          <a:cs typeface="Times New Roman" charset="0"/>
                        </a:rPr>
                        <a:t>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86702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Accessing string using indexes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9E555A41-4A8E-1C19-BD67-3850AC5ADC7B}"/>
              </a:ext>
            </a:extLst>
          </p:cNvPr>
          <p:cNvPicPr>
            <a:picLocks noGrp="1" noChangeAspect="1"/>
          </p:cNvPicPr>
          <p:nvPr>
            <p:ph idx="1"/>
          </p:nvPr>
        </p:nvPicPr>
        <p:blipFill>
          <a:blip r:embed="rId2"/>
          <a:stretch>
            <a:fillRect/>
          </a:stretch>
        </p:blipFill>
        <p:spPr>
          <a:xfrm>
            <a:off x="-199886" y="1891615"/>
            <a:ext cx="5892800" cy="3302000"/>
          </a:xfrm>
        </p:spPr>
      </p:pic>
      <p:graphicFrame>
        <p:nvGraphicFramePr>
          <p:cNvPr id="6" name="Group 49">
            <a:extLst>
              <a:ext uri="{FF2B5EF4-FFF2-40B4-BE49-F238E27FC236}">
                <a16:creationId xmlns:a16="http://schemas.microsoft.com/office/drawing/2014/main" id="{F255D45B-5A60-7BC4-CFD8-46A6242EFF7F}"/>
              </a:ext>
            </a:extLst>
          </p:cNvPr>
          <p:cNvGraphicFramePr>
            <a:graphicFrameLocks noGrp="1"/>
          </p:cNvGraphicFramePr>
          <p:nvPr>
            <p:extLst>
              <p:ext uri="{D42A27DB-BD31-4B8C-83A1-F6EECF244321}">
                <p14:modId xmlns:p14="http://schemas.microsoft.com/office/powerpoint/2010/main" val="451265658"/>
              </p:ext>
            </p:extLst>
          </p:nvPr>
        </p:nvGraphicFramePr>
        <p:xfrm>
          <a:off x="173280" y="5057421"/>
          <a:ext cx="6535738" cy="1241425"/>
        </p:xfrm>
        <a:graphic>
          <a:graphicData uri="http://schemas.openxmlformats.org/drawingml/2006/table">
            <a:tbl>
              <a:tblPr/>
              <a:tblGrid>
                <a:gridCol w="1379538">
                  <a:extLst>
                    <a:ext uri="{9D8B030D-6E8A-4147-A177-3AD203B41FA5}">
                      <a16:colId xmlns:a16="http://schemas.microsoft.com/office/drawing/2014/main" val="20000"/>
                    </a:ext>
                  </a:extLst>
                </a:gridCol>
                <a:gridCol w="644525">
                  <a:extLst>
                    <a:ext uri="{9D8B030D-6E8A-4147-A177-3AD203B41FA5}">
                      <a16:colId xmlns:a16="http://schemas.microsoft.com/office/drawing/2014/main" val="20001"/>
                    </a:ext>
                  </a:extLst>
                </a:gridCol>
                <a:gridCol w="646112">
                  <a:extLst>
                    <a:ext uri="{9D8B030D-6E8A-4147-A177-3AD203B41FA5}">
                      <a16:colId xmlns:a16="http://schemas.microsoft.com/office/drawing/2014/main" val="20002"/>
                    </a:ext>
                  </a:extLst>
                </a:gridCol>
                <a:gridCol w="642938">
                  <a:extLst>
                    <a:ext uri="{9D8B030D-6E8A-4147-A177-3AD203B41FA5}">
                      <a16:colId xmlns:a16="http://schemas.microsoft.com/office/drawing/2014/main" val="20003"/>
                    </a:ext>
                  </a:extLst>
                </a:gridCol>
                <a:gridCol w="644525">
                  <a:extLst>
                    <a:ext uri="{9D8B030D-6E8A-4147-A177-3AD203B41FA5}">
                      <a16:colId xmlns:a16="http://schemas.microsoft.com/office/drawing/2014/main" val="20004"/>
                    </a:ext>
                  </a:extLst>
                </a:gridCol>
                <a:gridCol w="644525">
                  <a:extLst>
                    <a:ext uri="{9D8B030D-6E8A-4147-A177-3AD203B41FA5}">
                      <a16:colId xmlns:a16="http://schemas.microsoft.com/office/drawing/2014/main" val="20005"/>
                    </a:ext>
                  </a:extLst>
                </a:gridCol>
                <a:gridCol w="644525">
                  <a:extLst>
                    <a:ext uri="{9D8B030D-6E8A-4147-A177-3AD203B41FA5}">
                      <a16:colId xmlns:a16="http://schemas.microsoft.com/office/drawing/2014/main" val="20006"/>
                    </a:ext>
                  </a:extLst>
                </a:gridCol>
                <a:gridCol w="644525">
                  <a:extLst>
                    <a:ext uri="{9D8B030D-6E8A-4147-A177-3AD203B41FA5}">
                      <a16:colId xmlns:a16="http://schemas.microsoft.com/office/drawing/2014/main" val="20007"/>
                    </a:ext>
                  </a:extLst>
                </a:gridCol>
                <a:gridCol w="644525">
                  <a:extLst>
                    <a:ext uri="{9D8B030D-6E8A-4147-A177-3AD203B41FA5}">
                      <a16:colId xmlns:a16="http://schemas.microsoft.com/office/drawing/2014/main" val="20008"/>
                    </a:ext>
                  </a:extLst>
                </a:gridCol>
              </a:tblGrid>
              <a:tr h="411163">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index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rgbClr val="808080"/>
                          </a:solidFill>
                          <a:effectLst/>
                          <a:latin typeface="Verdana" charset="0"/>
                          <a:ea typeface="ＭＳ Ｐゴシック" charset="0"/>
                          <a:cs typeface="Times New Roman" charset="0"/>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7</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163">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endParaRPr kumimoji="0" lang="en-US" sz="2000" b="0" i="0" u="none" strike="noStrike" cap="none" normalizeH="0" baseline="0" dirty="0">
                        <a:ln>
                          <a:noFill/>
                        </a:ln>
                        <a:solidFill>
                          <a:srgbClr val="808080"/>
                        </a:solidFill>
                        <a:effectLst/>
                        <a:latin typeface="Verdana" charset="0"/>
                        <a:ea typeface="ＭＳ Ｐゴシック" charset="0"/>
                        <a:cs typeface="Times New Roman"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rgbClr val="808080"/>
                          </a:solidFill>
                          <a:effectLst/>
                          <a:latin typeface="Verdana" charset="0"/>
                          <a:ea typeface="ＭＳ Ｐゴシック" charset="0"/>
                          <a:cs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099">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chemeClr val="tx1"/>
                          </a:solidFill>
                          <a:effectLst/>
                          <a:latin typeface="Verdana" charset="0"/>
                          <a:ea typeface="ＭＳ Ｐゴシック" charset="0"/>
                          <a:cs typeface="Times New Roman" charset="0"/>
                        </a:rPr>
                        <a:t>character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U</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i</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m</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a:ln>
                            <a:noFill/>
                          </a:ln>
                          <a:solidFill>
                            <a:schemeClr val="tx1"/>
                          </a:solidFill>
                          <a:effectLst/>
                          <a:latin typeface="Courier New" charset="0"/>
                          <a:ea typeface="ＭＳ Ｐゴシック" charset="0"/>
                          <a:cs typeface="Times New Roman" charset="0"/>
                        </a:rPr>
                        <a:t>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0"/>
                        <a:buNone/>
                        <a:tabLst/>
                      </a:pPr>
                      <a:r>
                        <a:rPr kumimoji="0" lang="en-US" sz="2000" b="0" i="0" u="none" strike="noStrike" cap="none" normalizeH="0" baseline="0" dirty="0">
                          <a:ln>
                            <a:noFill/>
                          </a:ln>
                          <a:solidFill>
                            <a:schemeClr val="tx1"/>
                          </a:solidFill>
                          <a:effectLst/>
                          <a:latin typeface="Courier New" charset="0"/>
                          <a:ea typeface="ＭＳ Ｐゴシック" charset="0"/>
                          <a:cs typeface="Times New Roman" charset="0"/>
                        </a:rPr>
                        <a:t>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7F91ADF3-208D-9514-4A55-2FF26457BBDD}"/>
              </a:ext>
            </a:extLst>
          </p:cNvPr>
          <p:cNvSpPr txBox="1"/>
          <p:nvPr/>
        </p:nvSpPr>
        <p:spPr>
          <a:xfrm>
            <a:off x="5561192" y="2105561"/>
            <a:ext cx="6446486" cy="255454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Access a character with </a:t>
            </a:r>
            <a:r>
              <a:rPr lang="en-US" sz="2000" b="1" dirty="0"/>
              <a:t>string[index]:</a:t>
            </a:r>
          </a:p>
          <a:p>
            <a:pPr marL="3028950" lvl="6" indent="-285750" algn="just">
              <a:buFont typeface="Arial" panose="020B0604020202020204" pitchFamily="34" charset="0"/>
              <a:buChar char="•"/>
            </a:pPr>
            <a:r>
              <a:rPr lang="en-US" sz="2000" dirty="0"/>
              <a:t>Output: a</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Access a substrings with </a:t>
            </a:r>
            <a:r>
              <a:rPr lang="en-US" sz="2000" b="1" dirty="0"/>
              <a:t>string[</a:t>
            </a:r>
            <a:r>
              <a:rPr lang="en-US" sz="2000" b="1" dirty="0" err="1"/>
              <a:t>start:stop</a:t>
            </a:r>
            <a:r>
              <a:rPr lang="en-US" sz="2000" b="1" dirty="0"/>
              <a:t>]:</a:t>
            </a:r>
          </a:p>
          <a:p>
            <a:pPr marL="3028950" lvl="6" indent="-285750" algn="just">
              <a:buFont typeface="Arial" panose="020B0604020202020204" pitchFamily="34" charset="0"/>
              <a:buChar char="•"/>
            </a:pPr>
            <a:r>
              <a:rPr lang="en-US" sz="2000" dirty="0"/>
              <a:t>Output: </a:t>
            </a:r>
            <a:r>
              <a:rPr lang="en-US" sz="2000" dirty="0" err="1"/>
              <a:t>tim</a:t>
            </a:r>
            <a:endParaRPr lang="en-US" sz="2000" dirty="0"/>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Start from beginning but ends in the middle:</a:t>
            </a:r>
          </a:p>
          <a:p>
            <a:pPr marL="3028950" lvl="6" indent="-285750" algn="just">
              <a:buFont typeface="Arial" panose="020B0604020202020204" pitchFamily="34" charset="0"/>
              <a:buChar char="•"/>
            </a:pPr>
            <a:r>
              <a:rPr lang="en-US" sz="2000" dirty="0"/>
              <a:t>Output: Ult</a:t>
            </a:r>
          </a:p>
        </p:txBody>
      </p:sp>
      <p:sp>
        <p:nvSpPr>
          <p:cNvPr id="8" name="TextBox 7">
            <a:extLst>
              <a:ext uri="{FF2B5EF4-FFF2-40B4-BE49-F238E27FC236}">
                <a16:creationId xmlns:a16="http://schemas.microsoft.com/office/drawing/2014/main" id="{377924FD-BAB7-3B03-FA5A-011A97B1590F}"/>
              </a:ext>
            </a:extLst>
          </p:cNvPr>
          <p:cNvSpPr txBox="1"/>
          <p:nvPr/>
        </p:nvSpPr>
        <p:spPr>
          <a:xfrm>
            <a:off x="6023114" y="2582614"/>
            <a:ext cx="2137124" cy="369332"/>
          </a:xfrm>
          <a:prstGeom prst="rect">
            <a:avLst/>
          </a:prstGeom>
          <a:solidFill>
            <a:schemeClr val="tx1"/>
          </a:solidFill>
        </p:spPr>
        <p:txBody>
          <a:bodyPr wrap="none" rtlCol="0">
            <a:spAutoFit/>
          </a:bodyPr>
          <a:lstStyle/>
          <a:p>
            <a:r>
              <a:rPr lang="en-MY" b="0" dirty="0">
                <a:solidFill>
                  <a:srgbClr val="A9DC76"/>
                </a:solidFill>
                <a:effectLst/>
                <a:latin typeface="Menlo" panose="020B0609030804020204" pitchFamily="49" charset="0"/>
              </a:rPr>
              <a:t>print</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name</a:t>
            </a:r>
            <a:r>
              <a:rPr lang="en-MY" b="0" dirty="0">
                <a:solidFill>
                  <a:srgbClr val="939293"/>
                </a:solidFill>
                <a:effectLst/>
                <a:latin typeface="Menlo" panose="020B0609030804020204" pitchFamily="49" charset="0"/>
              </a:rPr>
              <a:t>[</a:t>
            </a:r>
            <a:r>
              <a:rPr lang="en-MY" b="0" dirty="0">
                <a:solidFill>
                  <a:srgbClr val="AB9DF2"/>
                </a:solidFill>
                <a:effectLst/>
                <a:latin typeface="Menlo" panose="020B0609030804020204" pitchFamily="49" charset="0"/>
              </a:rPr>
              <a:t>5</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sp>
        <p:nvSpPr>
          <p:cNvPr id="11" name="TextBox 10">
            <a:extLst>
              <a:ext uri="{FF2B5EF4-FFF2-40B4-BE49-F238E27FC236}">
                <a16:creationId xmlns:a16="http://schemas.microsoft.com/office/drawing/2014/main" id="{BBFDD05B-A9EF-072E-4AB0-964046034490}"/>
              </a:ext>
            </a:extLst>
          </p:cNvPr>
          <p:cNvSpPr txBox="1"/>
          <p:nvPr/>
        </p:nvSpPr>
        <p:spPr>
          <a:xfrm>
            <a:off x="5877859" y="3367445"/>
            <a:ext cx="2427633" cy="369332"/>
          </a:xfrm>
          <a:prstGeom prst="rect">
            <a:avLst/>
          </a:prstGeom>
          <a:solidFill>
            <a:schemeClr val="tx1"/>
          </a:solidFill>
        </p:spPr>
        <p:txBody>
          <a:bodyPr wrap="square">
            <a:spAutoFit/>
          </a:bodyPr>
          <a:lstStyle/>
          <a:p>
            <a:r>
              <a:rPr lang="en-MY" b="0" dirty="0">
                <a:solidFill>
                  <a:srgbClr val="A9DC76"/>
                </a:solidFill>
                <a:effectLst/>
                <a:latin typeface="Menlo" panose="020B0609030804020204" pitchFamily="49" charset="0"/>
              </a:rPr>
              <a:t>print</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name</a:t>
            </a:r>
            <a:r>
              <a:rPr lang="en-MY" b="0" dirty="0">
                <a:solidFill>
                  <a:srgbClr val="939293"/>
                </a:solidFill>
                <a:effectLst/>
                <a:latin typeface="Menlo" panose="020B0609030804020204" pitchFamily="49" charset="0"/>
              </a:rPr>
              <a:t>[</a:t>
            </a:r>
            <a:r>
              <a:rPr lang="en-MY" b="0" dirty="0">
                <a:solidFill>
                  <a:srgbClr val="AB9DF2"/>
                </a:solidFill>
                <a:effectLst/>
                <a:latin typeface="Menlo" panose="020B0609030804020204" pitchFamily="49" charset="0"/>
              </a:rPr>
              <a:t>2</a:t>
            </a:r>
            <a:r>
              <a:rPr lang="en-MY" b="0" dirty="0">
                <a:solidFill>
                  <a:srgbClr val="939293"/>
                </a:solidFill>
                <a:effectLst/>
                <a:latin typeface="Menlo" panose="020B0609030804020204" pitchFamily="49" charset="0"/>
              </a:rPr>
              <a:t>:</a:t>
            </a:r>
            <a:r>
              <a:rPr lang="en-MY" b="0" dirty="0">
                <a:solidFill>
                  <a:srgbClr val="AB9DF2"/>
                </a:solidFill>
                <a:effectLst/>
                <a:latin typeface="Menlo" panose="020B0609030804020204" pitchFamily="49" charset="0"/>
              </a:rPr>
              <a:t>5</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sp>
        <p:nvSpPr>
          <p:cNvPr id="13" name="TextBox 12">
            <a:extLst>
              <a:ext uri="{FF2B5EF4-FFF2-40B4-BE49-F238E27FC236}">
                <a16:creationId xmlns:a16="http://schemas.microsoft.com/office/drawing/2014/main" id="{2582C14B-B8DF-9555-F9DB-DD86FEDAD673}"/>
              </a:ext>
            </a:extLst>
          </p:cNvPr>
          <p:cNvSpPr txBox="1"/>
          <p:nvPr/>
        </p:nvSpPr>
        <p:spPr>
          <a:xfrm>
            <a:off x="5974241" y="4313857"/>
            <a:ext cx="2331251" cy="369332"/>
          </a:xfrm>
          <a:prstGeom prst="rect">
            <a:avLst/>
          </a:prstGeom>
          <a:solidFill>
            <a:schemeClr val="tx1"/>
          </a:solidFill>
        </p:spPr>
        <p:txBody>
          <a:bodyPr wrap="square">
            <a:spAutoFit/>
          </a:bodyPr>
          <a:lstStyle/>
          <a:p>
            <a:r>
              <a:rPr lang="en-MY" b="0" dirty="0">
                <a:solidFill>
                  <a:srgbClr val="A9DC76"/>
                </a:solidFill>
                <a:effectLst/>
                <a:latin typeface="Menlo" panose="020B0609030804020204" pitchFamily="49" charset="0"/>
              </a:rPr>
              <a:t>print</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name</a:t>
            </a:r>
            <a:r>
              <a:rPr lang="en-MY" b="0" dirty="0">
                <a:solidFill>
                  <a:srgbClr val="939293"/>
                </a:solidFill>
                <a:effectLst/>
                <a:latin typeface="Menlo" panose="020B0609030804020204" pitchFamily="49" charset="0"/>
              </a:rPr>
              <a:t>[:</a:t>
            </a:r>
            <a:r>
              <a:rPr lang="en-MY" b="0" dirty="0">
                <a:solidFill>
                  <a:srgbClr val="AB9DF2"/>
                </a:solidFill>
                <a:effectLst/>
                <a:latin typeface="Menlo" panose="020B0609030804020204" pitchFamily="49" charset="0"/>
              </a:rPr>
              <a:t>3</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sp>
        <p:nvSpPr>
          <p:cNvPr id="15" name="TextBox 14">
            <a:extLst>
              <a:ext uri="{FF2B5EF4-FFF2-40B4-BE49-F238E27FC236}">
                <a16:creationId xmlns:a16="http://schemas.microsoft.com/office/drawing/2014/main" id="{2E372BD3-154E-9B84-365A-0D8C3D4E861D}"/>
              </a:ext>
            </a:extLst>
          </p:cNvPr>
          <p:cNvSpPr txBox="1"/>
          <p:nvPr/>
        </p:nvSpPr>
        <p:spPr>
          <a:xfrm>
            <a:off x="6898581" y="4903682"/>
            <a:ext cx="4650689" cy="707886"/>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Start at the middle:</a:t>
            </a:r>
          </a:p>
          <a:p>
            <a:pPr marL="2571750" lvl="5" indent="-285750" algn="just">
              <a:buFont typeface="Arial" panose="020B0604020202020204" pitchFamily="34" charset="0"/>
              <a:buChar char="•"/>
            </a:pPr>
            <a:r>
              <a:rPr lang="en-US" sz="2000" dirty="0"/>
              <a:t>Output: mate</a:t>
            </a:r>
          </a:p>
        </p:txBody>
      </p:sp>
      <p:sp>
        <p:nvSpPr>
          <p:cNvPr id="16" name="TextBox 15">
            <a:extLst>
              <a:ext uri="{FF2B5EF4-FFF2-40B4-BE49-F238E27FC236}">
                <a16:creationId xmlns:a16="http://schemas.microsoft.com/office/drawing/2014/main" id="{BCDF1D7D-C58D-D26F-8554-498A7D509E1C}"/>
              </a:ext>
            </a:extLst>
          </p:cNvPr>
          <p:cNvSpPr txBox="1"/>
          <p:nvPr/>
        </p:nvSpPr>
        <p:spPr>
          <a:xfrm>
            <a:off x="7091675" y="5237186"/>
            <a:ext cx="2276585" cy="369332"/>
          </a:xfrm>
          <a:prstGeom prst="rect">
            <a:avLst/>
          </a:prstGeom>
          <a:solidFill>
            <a:schemeClr val="tx1"/>
          </a:solidFill>
        </p:spPr>
        <p:txBody>
          <a:bodyPr wrap="none" rtlCol="0">
            <a:spAutoFit/>
          </a:bodyPr>
          <a:lstStyle/>
          <a:p>
            <a:r>
              <a:rPr lang="en-MY" b="0" dirty="0">
                <a:solidFill>
                  <a:srgbClr val="A9DC76"/>
                </a:solidFill>
                <a:effectLst/>
                <a:latin typeface="Menlo" panose="020B0609030804020204" pitchFamily="49" charset="0"/>
              </a:rPr>
              <a:t>print</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name</a:t>
            </a:r>
            <a:r>
              <a:rPr lang="en-MY" b="0" dirty="0">
                <a:solidFill>
                  <a:srgbClr val="939293"/>
                </a:solidFill>
                <a:effectLst/>
                <a:latin typeface="Menlo" panose="020B0609030804020204" pitchFamily="49" charset="0"/>
              </a:rPr>
              <a:t>[</a:t>
            </a:r>
            <a:r>
              <a:rPr lang="en-MY" b="0" dirty="0">
                <a:solidFill>
                  <a:srgbClr val="AB9DF2"/>
                </a:solidFill>
                <a:effectLst/>
                <a:latin typeface="Menlo" panose="020B0609030804020204" pitchFamily="49" charset="0"/>
              </a:rPr>
              <a:t>4</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spTree>
    <p:extLst>
      <p:ext uri="{BB962C8B-B14F-4D97-AF65-F5344CB8AC3E}">
        <p14:creationId xmlns:p14="http://schemas.microsoft.com/office/powerpoint/2010/main" val="2266559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Accessing string using indexes</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Given the following string</a:t>
            </a:r>
          </a:p>
          <a:p>
            <a:endParaRPr lang="en-US" dirty="0"/>
          </a:p>
          <a:p>
            <a:pPr lvl="1"/>
            <a:r>
              <a:rPr lang="en-US" dirty="0"/>
              <a:t>How would you extract the word “Python”?</a:t>
            </a:r>
          </a:p>
        </p:txBody>
      </p:sp>
      <p:sp>
        <p:nvSpPr>
          <p:cNvPr id="4" name="TextBox 3">
            <a:extLst>
              <a:ext uri="{FF2B5EF4-FFF2-40B4-BE49-F238E27FC236}">
                <a16:creationId xmlns:a16="http://schemas.microsoft.com/office/drawing/2014/main" id="{EF452D70-54D5-CF1E-7102-640B3C838BD4}"/>
              </a:ext>
            </a:extLst>
          </p:cNvPr>
          <p:cNvSpPr txBox="1"/>
          <p:nvPr/>
        </p:nvSpPr>
        <p:spPr>
          <a:xfrm>
            <a:off x="1434163" y="2688688"/>
            <a:ext cx="4786888" cy="369332"/>
          </a:xfrm>
          <a:prstGeom prst="rect">
            <a:avLst/>
          </a:prstGeom>
          <a:solidFill>
            <a:schemeClr val="tx1"/>
          </a:solidFill>
        </p:spPr>
        <p:txBody>
          <a:bodyPr wrap="none" rtlCol="0">
            <a:spAutoFit/>
          </a:bodyPr>
          <a:lstStyle/>
          <a:p>
            <a:r>
              <a:rPr lang="en-MY" b="0" dirty="0">
                <a:solidFill>
                  <a:srgbClr val="FCFCFA"/>
                </a:solidFill>
                <a:effectLst/>
                <a:latin typeface="Menlo" panose="020B0609030804020204" pitchFamily="49" charset="0"/>
              </a:rPr>
              <a:t>book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Building Python Programs</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pic>
        <p:nvPicPr>
          <p:cNvPr id="5" name="Picture 4">
            <a:extLst>
              <a:ext uri="{FF2B5EF4-FFF2-40B4-BE49-F238E27FC236}">
                <a16:creationId xmlns:a16="http://schemas.microsoft.com/office/drawing/2014/main" id="{993AC496-5666-09A3-955B-A276B87048FC}"/>
              </a:ext>
            </a:extLst>
          </p:cNvPr>
          <p:cNvPicPr>
            <a:picLocks noChangeAspect="1"/>
          </p:cNvPicPr>
          <p:nvPr/>
        </p:nvPicPr>
        <p:blipFill>
          <a:blip r:embed="rId2"/>
          <a:stretch>
            <a:fillRect/>
          </a:stretch>
        </p:blipFill>
        <p:spPr>
          <a:xfrm>
            <a:off x="2552834" y="3429000"/>
            <a:ext cx="5892800" cy="3302000"/>
          </a:xfrm>
          <a:prstGeom prst="rect">
            <a:avLst/>
          </a:prstGeom>
        </p:spPr>
      </p:pic>
    </p:spTree>
    <p:extLst>
      <p:ext uri="{BB962C8B-B14F-4D97-AF65-F5344CB8AC3E}">
        <p14:creationId xmlns:p14="http://schemas.microsoft.com/office/powerpoint/2010/main" val="4240693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String methods</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endParaRPr lang="en-US" dirty="0"/>
          </a:p>
          <a:p>
            <a:endParaRPr lang="en-US" dirty="0"/>
          </a:p>
          <a:p>
            <a:endParaRPr lang="en-US" dirty="0"/>
          </a:p>
          <a:p>
            <a:pPr marL="0" indent="0">
              <a:buNone/>
            </a:pPr>
            <a:endParaRPr lang="en-US" dirty="0"/>
          </a:p>
          <a:p>
            <a:endParaRPr lang="en-US" dirty="0"/>
          </a:p>
          <a:p>
            <a:r>
              <a:rPr lang="en-US" dirty="0"/>
              <a:t>These methods are called using the dot notation:</a:t>
            </a:r>
          </a:p>
        </p:txBody>
      </p:sp>
      <p:graphicFrame>
        <p:nvGraphicFramePr>
          <p:cNvPr id="4" name="Group 28">
            <a:extLst>
              <a:ext uri="{FF2B5EF4-FFF2-40B4-BE49-F238E27FC236}">
                <a16:creationId xmlns:a16="http://schemas.microsoft.com/office/drawing/2014/main" id="{ABCD5E06-78C3-A46C-7839-B77F502863AC}"/>
              </a:ext>
            </a:extLst>
          </p:cNvPr>
          <p:cNvGraphicFramePr>
            <a:graphicFrameLocks noGrp="1"/>
          </p:cNvGraphicFramePr>
          <p:nvPr>
            <p:extLst>
              <p:ext uri="{D42A27DB-BD31-4B8C-83A1-F6EECF244321}">
                <p14:modId xmlns:p14="http://schemas.microsoft.com/office/powerpoint/2010/main" val="3052287426"/>
              </p:ext>
            </p:extLst>
          </p:nvPr>
        </p:nvGraphicFramePr>
        <p:xfrm>
          <a:off x="1268896" y="2112264"/>
          <a:ext cx="9843052" cy="2707699"/>
        </p:xfrm>
        <a:graphic>
          <a:graphicData uri="http://schemas.openxmlformats.org/drawingml/2006/table">
            <a:tbl>
              <a:tblPr/>
              <a:tblGrid>
                <a:gridCol w="4119755">
                  <a:extLst>
                    <a:ext uri="{9D8B030D-6E8A-4147-A177-3AD203B41FA5}">
                      <a16:colId xmlns:a16="http://schemas.microsoft.com/office/drawing/2014/main" val="20000"/>
                    </a:ext>
                  </a:extLst>
                </a:gridCol>
                <a:gridCol w="5723297">
                  <a:extLst>
                    <a:ext uri="{9D8B030D-6E8A-4147-A177-3AD203B41FA5}">
                      <a16:colId xmlns:a16="http://schemas.microsoft.com/office/drawing/2014/main" val="20001"/>
                    </a:ext>
                  </a:extLst>
                </a:gridCol>
              </a:tblGrid>
              <a:tr h="365736">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Verdana" charset="0"/>
                          <a:ea typeface="Times New Roman" charset="0"/>
                          <a:cs typeface="Times New Roman" charset="0"/>
                        </a:rPr>
                        <a:t>Method name</a:t>
                      </a:r>
                    </a:p>
                  </a:txBody>
                  <a:tcPr marL="91436" marR="91436" marT="45711" marB="4571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a:ln>
                            <a:noFill/>
                          </a:ln>
                          <a:solidFill>
                            <a:schemeClr val="tx1"/>
                          </a:solidFill>
                          <a:effectLst/>
                          <a:latin typeface="Verdana" charset="0"/>
                          <a:ea typeface="Times New Roman" charset="0"/>
                          <a:cs typeface="Times New Roman" charset="0"/>
                        </a:rPr>
                        <a:t>Description</a:t>
                      </a:r>
                    </a:p>
                  </a:txBody>
                  <a:tcPr marL="91436" marR="91436" marT="45711" marB="4571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1227">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find(</a:t>
                      </a:r>
                      <a:r>
                        <a:rPr kumimoji="0" lang="en-US" sz="1800" b="1" i="0" u="none" strike="noStrike" cap="none" normalizeH="0" baseline="0" dirty="0" err="1">
                          <a:ln>
                            <a:noFill/>
                          </a:ln>
                          <a:solidFill>
                            <a:schemeClr val="tx1"/>
                          </a:solidFill>
                          <a:effectLst/>
                          <a:latin typeface="Verdana" charset="0"/>
                          <a:ea typeface="Times New Roman" charset="0"/>
                          <a:cs typeface="Times New Roman" charset="0"/>
                        </a:rPr>
                        <a:t>str</a:t>
                      </a: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a:t>
                      </a:r>
                    </a:p>
                  </a:txBody>
                  <a:tcPr marL="91436" marR="91436" marT="45711" marB="4571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Verdana" charset="0"/>
                          <a:ea typeface="Times New Roman" charset="0"/>
                          <a:cs typeface="Times New Roman" charset="0"/>
                        </a:rPr>
                        <a:t>index where the start of the given string appears in this string (-1 if not found)</a:t>
                      </a:r>
                    </a:p>
                  </a:txBody>
                  <a:tcPr marL="91436" marR="91436" marT="45711" marB="4571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9228">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substring(</a:t>
                      </a:r>
                      <a:r>
                        <a:rPr kumimoji="0" lang="en-US" sz="1800" b="1" i="0" u="none" strike="noStrike" cap="none" normalizeH="0" baseline="0" dirty="0">
                          <a:ln>
                            <a:noFill/>
                          </a:ln>
                          <a:solidFill>
                            <a:schemeClr val="tx1"/>
                          </a:solidFill>
                          <a:effectLst/>
                          <a:latin typeface="Verdana" charset="0"/>
                          <a:ea typeface="Times New Roman" charset="0"/>
                          <a:cs typeface="Times New Roman" charset="0"/>
                        </a:rPr>
                        <a:t>index1</a:t>
                      </a: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 </a:t>
                      </a:r>
                      <a:r>
                        <a:rPr kumimoji="0" lang="en-US" sz="1800" b="1" i="0" u="none" strike="noStrike" cap="none" normalizeH="0" baseline="0" dirty="0">
                          <a:ln>
                            <a:noFill/>
                          </a:ln>
                          <a:solidFill>
                            <a:schemeClr val="tx1"/>
                          </a:solidFill>
                          <a:effectLst/>
                          <a:latin typeface="Verdana" charset="0"/>
                          <a:ea typeface="Times New Roman" charset="0"/>
                          <a:cs typeface="Times New Roman" charset="0"/>
                        </a:rPr>
                        <a:t>index2</a:t>
                      </a: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a:t>
                      </a:r>
                    </a:p>
                    <a:p>
                      <a:pPr marL="0" marR="0" lvl="0" indent="0" algn="l" defTabSz="914400" rtl="0" eaLnBrk="1" fontAlgn="base" latinLnBrk="0" hangingPunct="1">
                        <a:lnSpc>
                          <a:spcPct val="7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Verdana" charset="0"/>
                          <a:ea typeface="Times New Roman" charset="0"/>
                          <a:cs typeface="Times New Roman" charset="0"/>
                        </a:rPr>
                        <a:t>or</a:t>
                      </a:r>
                    </a:p>
                    <a:p>
                      <a:pPr marL="0" marR="0" lvl="0" indent="0" algn="l" defTabSz="914400" rtl="0" eaLnBrk="1" fontAlgn="base" latinLnBrk="0" hangingPunct="1">
                        <a:lnSpc>
                          <a:spcPct val="7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substring(</a:t>
                      </a:r>
                      <a:r>
                        <a:rPr kumimoji="0" lang="en-US" sz="1800" b="1" i="0" u="none" strike="noStrike" cap="none" normalizeH="0" baseline="0" dirty="0">
                          <a:ln>
                            <a:noFill/>
                          </a:ln>
                          <a:solidFill>
                            <a:schemeClr val="tx1"/>
                          </a:solidFill>
                          <a:effectLst/>
                          <a:latin typeface="Verdana" charset="0"/>
                          <a:ea typeface="Times New Roman" charset="0"/>
                          <a:cs typeface="Times New Roman" charset="0"/>
                        </a:rPr>
                        <a:t>index1</a:t>
                      </a: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a:t>
                      </a:r>
                    </a:p>
                  </a:txBody>
                  <a:tcPr marL="91436" marR="91436" marT="45711" marB="4571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Verdana" charset="0"/>
                          <a:ea typeface="Times New Roman" charset="0"/>
                          <a:cs typeface="Times New Roman" charset="0"/>
                        </a:rPr>
                        <a:t>the characters in this string from </a:t>
                      </a:r>
                      <a:r>
                        <a:rPr kumimoji="0" lang="en-US" sz="1800" b="0" i="1" u="none" strike="noStrike" cap="none" normalizeH="0" baseline="0" dirty="0">
                          <a:ln>
                            <a:noFill/>
                          </a:ln>
                          <a:solidFill>
                            <a:schemeClr val="tx1"/>
                          </a:solidFill>
                          <a:effectLst/>
                          <a:latin typeface="Verdana" charset="0"/>
                          <a:ea typeface="Times New Roman" charset="0"/>
                          <a:cs typeface="Times New Roman" charset="0"/>
                        </a:rPr>
                        <a:t>index1</a:t>
                      </a:r>
                      <a:r>
                        <a:rPr kumimoji="0" lang="en-US" sz="1800" b="0" i="0" u="none" strike="noStrike" cap="none" normalizeH="0" baseline="0" dirty="0">
                          <a:ln>
                            <a:noFill/>
                          </a:ln>
                          <a:solidFill>
                            <a:schemeClr val="tx1"/>
                          </a:solidFill>
                          <a:effectLst/>
                          <a:latin typeface="Verdana" charset="0"/>
                          <a:ea typeface="Times New Roman" charset="0"/>
                          <a:cs typeface="Times New Roman" charset="0"/>
                        </a:rPr>
                        <a:t> (inclusive) to </a:t>
                      </a:r>
                      <a:r>
                        <a:rPr kumimoji="0" lang="en-US" sz="1800" b="0" i="1" u="none" strike="noStrike" cap="none" normalizeH="0" baseline="0" dirty="0">
                          <a:ln>
                            <a:noFill/>
                          </a:ln>
                          <a:solidFill>
                            <a:schemeClr val="tx1"/>
                          </a:solidFill>
                          <a:effectLst/>
                          <a:latin typeface="Verdana" charset="0"/>
                          <a:ea typeface="Times New Roman" charset="0"/>
                          <a:cs typeface="Times New Roman" charset="0"/>
                        </a:rPr>
                        <a:t>index2</a:t>
                      </a:r>
                      <a:r>
                        <a:rPr kumimoji="0" lang="en-US" sz="1800" b="0" i="0" u="none" strike="noStrike" cap="none" normalizeH="0" baseline="0" dirty="0">
                          <a:ln>
                            <a:noFill/>
                          </a:ln>
                          <a:solidFill>
                            <a:schemeClr val="tx1"/>
                          </a:solidFill>
                          <a:effectLst/>
                          <a:latin typeface="Verdana" charset="0"/>
                          <a:ea typeface="Times New Roman" charset="0"/>
                          <a:cs typeface="Times New Roman" charset="0"/>
                        </a:rPr>
                        <a:t> (</a:t>
                      </a:r>
                      <a:r>
                        <a:rPr kumimoji="0" lang="en-US" sz="1800" b="0" i="0" u="sng" strike="noStrike" cap="none" normalizeH="0" baseline="0" dirty="0">
                          <a:ln>
                            <a:noFill/>
                          </a:ln>
                          <a:solidFill>
                            <a:schemeClr val="tx1"/>
                          </a:solidFill>
                          <a:effectLst/>
                          <a:latin typeface="Verdana" charset="0"/>
                          <a:ea typeface="Times New Roman" charset="0"/>
                          <a:cs typeface="Times New Roman" charset="0"/>
                        </a:rPr>
                        <a:t>exclusive</a:t>
                      </a:r>
                      <a:r>
                        <a:rPr kumimoji="0" lang="en-US" sz="1800" b="0" i="0" u="none" strike="noStrike" cap="none" normalizeH="0" baseline="0" dirty="0">
                          <a:ln>
                            <a:noFill/>
                          </a:ln>
                          <a:solidFill>
                            <a:schemeClr val="tx1"/>
                          </a:solidFill>
                          <a:effectLst/>
                          <a:latin typeface="Verdana" charset="0"/>
                          <a:ea typeface="Times New Roman" charset="0"/>
                          <a:cs typeface="Times New Roman" charset="0"/>
                        </a:rPr>
                        <a:t>);</a:t>
                      </a:r>
                    </a:p>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Verdana" charset="0"/>
                          <a:ea typeface="Times New Roman" charset="0"/>
                          <a:cs typeface="Times New Roman" charset="0"/>
                        </a:rPr>
                        <a:t>if </a:t>
                      </a:r>
                      <a:r>
                        <a:rPr kumimoji="0" lang="en-US" sz="1800" b="0" i="1" u="none" strike="noStrike" cap="none" normalizeH="0" baseline="0" dirty="0">
                          <a:ln>
                            <a:noFill/>
                          </a:ln>
                          <a:solidFill>
                            <a:schemeClr val="tx1"/>
                          </a:solidFill>
                          <a:effectLst/>
                          <a:latin typeface="Verdana" charset="0"/>
                          <a:ea typeface="Times New Roman" charset="0"/>
                          <a:cs typeface="Times New Roman" charset="0"/>
                        </a:rPr>
                        <a:t>index2</a:t>
                      </a:r>
                      <a:r>
                        <a:rPr kumimoji="0" lang="en-US" sz="1800" b="0" i="0" u="none" strike="noStrike" cap="none" normalizeH="0" baseline="0" dirty="0">
                          <a:ln>
                            <a:noFill/>
                          </a:ln>
                          <a:solidFill>
                            <a:schemeClr val="tx1"/>
                          </a:solidFill>
                          <a:effectLst/>
                          <a:latin typeface="Verdana" charset="0"/>
                          <a:ea typeface="Times New Roman" charset="0"/>
                          <a:cs typeface="Times New Roman" charset="0"/>
                        </a:rPr>
                        <a:t> is omitted, grabs till end of string</a:t>
                      </a:r>
                    </a:p>
                  </a:txBody>
                  <a:tcPr marL="91436" marR="91436" marT="45711" marB="4571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36">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lower()</a:t>
                      </a:r>
                    </a:p>
                  </a:txBody>
                  <a:tcPr marL="91436" marR="91436" marT="45711" marB="4571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a:ln>
                            <a:noFill/>
                          </a:ln>
                          <a:solidFill>
                            <a:schemeClr val="tx1"/>
                          </a:solidFill>
                          <a:effectLst/>
                          <a:latin typeface="Verdana" charset="0"/>
                          <a:ea typeface="Times New Roman" charset="0"/>
                          <a:cs typeface="Times New Roman" charset="0"/>
                        </a:rPr>
                        <a:t>a new string with all lowercase letters</a:t>
                      </a:r>
                    </a:p>
                  </a:txBody>
                  <a:tcPr marL="91436" marR="91436" marT="45711" marB="4571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36">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upper()</a:t>
                      </a:r>
                    </a:p>
                  </a:txBody>
                  <a:tcPr marL="91436" marR="91436" marT="45711" marB="4571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Verdana" charset="0"/>
                          <a:ea typeface="Times New Roman" charset="0"/>
                          <a:cs typeface="Times New Roman" charset="0"/>
                        </a:rPr>
                        <a:t>a new string with all uppercase letters</a:t>
                      </a:r>
                    </a:p>
                  </a:txBody>
                  <a:tcPr marL="91436" marR="91436" marT="45711" marB="4571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CCC740D1-839F-EB97-2D41-3BB76020BD58}"/>
              </a:ext>
            </a:extLst>
          </p:cNvPr>
          <p:cNvSpPr txBox="1"/>
          <p:nvPr/>
        </p:nvSpPr>
        <p:spPr>
          <a:xfrm>
            <a:off x="1268896" y="5425285"/>
            <a:ext cx="3692571" cy="646331"/>
          </a:xfrm>
          <a:prstGeom prst="rect">
            <a:avLst/>
          </a:prstGeom>
          <a:solidFill>
            <a:schemeClr val="tx1"/>
          </a:solidFill>
        </p:spPr>
        <p:txBody>
          <a:bodyPr wrap="square">
            <a:spAutoFit/>
          </a:bodyPr>
          <a:lstStyle/>
          <a:p>
            <a:r>
              <a:rPr lang="en-MY" b="0" dirty="0" err="1">
                <a:solidFill>
                  <a:srgbClr val="FCFCFA"/>
                </a:solidFill>
                <a:effectLst/>
                <a:latin typeface="Menlo" panose="020B0609030804020204" pitchFamily="49" charset="0"/>
              </a:rPr>
              <a:t>starz</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Biles &amp; Manuel</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A9DC76"/>
                </a:solidFill>
                <a:effectLst/>
                <a:latin typeface="Menlo" panose="020B0609030804020204" pitchFamily="49" charset="0"/>
              </a:rPr>
              <a:t>print</a:t>
            </a:r>
            <a:r>
              <a:rPr lang="en-MY" b="0" dirty="0">
                <a:solidFill>
                  <a:srgbClr val="939293"/>
                </a:solidFill>
                <a:effectLst/>
                <a:latin typeface="Menlo" panose="020B0609030804020204" pitchFamily="49" charset="0"/>
              </a:rPr>
              <a:t>(</a:t>
            </a:r>
            <a:r>
              <a:rPr lang="en-MY" b="0" dirty="0" err="1">
                <a:solidFill>
                  <a:srgbClr val="FCFCFA"/>
                </a:solidFill>
                <a:effectLst/>
                <a:latin typeface="Menlo" panose="020B0609030804020204" pitchFamily="49" charset="0"/>
              </a:rPr>
              <a:t>starz</a:t>
            </a:r>
            <a:r>
              <a:rPr lang="en-MY" b="0" dirty="0" err="1">
                <a:solidFill>
                  <a:srgbClr val="939293"/>
                </a:solidFill>
                <a:effectLst/>
                <a:latin typeface="Menlo" panose="020B0609030804020204" pitchFamily="49" charset="0"/>
              </a:rPr>
              <a:t>.</a:t>
            </a:r>
            <a:r>
              <a:rPr lang="en-MY" b="0" dirty="0" err="1">
                <a:solidFill>
                  <a:srgbClr val="A9DC76"/>
                </a:solidFill>
                <a:effectLst/>
                <a:latin typeface="Menlo" panose="020B0609030804020204" pitchFamily="49" charset="0"/>
              </a:rPr>
              <a:t>lower</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sp>
        <p:nvSpPr>
          <p:cNvPr id="9" name="TextBox 8">
            <a:extLst>
              <a:ext uri="{FF2B5EF4-FFF2-40B4-BE49-F238E27FC236}">
                <a16:creationId xmlns:a16="http://schemas.microsoft.com/office/drawing/2014/main" id="{3BA18A1E-F534-EEB2-6369-B5D23FF71297}"/>
              </a:ext>
            </a:extLst>
          </p:cNvPr>
          <p:cNvSpPr txBox="1"/>
          <p:nvPr/>
        </p:nvSpPr>
        <p:spPr>
          <a:xfrm>
            <a:off x="5477934" y="5494867"/>
            <a:ext cx="2884123" cy="369332"/>
          </a:xfrm>
          <a:prstGeom prst="rect">
            <a:avLst/>
          </a:prstGeom>
          <a:noFill/>
        </p:spPr>
        <p:txBody>
          <a:bodyPr wrap="none" rtlCol="0">
            <a:spAutoFit/>
          </a:bodyPr>
          <a:lstStyle/>
          <a:p>
            <a:r>
              <a:rPr lang="en-US" dirty="0"/>
              <a:t>Output: </a:t>
            </a:r>
            <a:r>
              <a:rPr lang="en-MY" b="0" dirty="0" err="1">
                <a:solidFill>
                  <a:srgbClr val="727072"/>
                </a:solidFill>
                <a:effectLst/>
                <a:latin typeface="Menlo" panose="020B0609030804020204" pitchFamily="49" charset="0"/>
              </a:rPr>
              <a:t>biles</a:t>
            </a:r>
            <a:r>
              <a:rPr lang="en-MY" b="0" dirty="0">
                <a:solidFill>
                  <a:srgbClr val="727072"/>
                </a:solidFill>
                <a:effectLst/>
                <a:latin typeface="Menlo" panose="020B0609030804020204" pitchFamily="49" charset="0"/>
              </a:rPr>
              <a:t> &amp; </a:t>
            </a:r>
            <a:r>
              <a:rPr lang="en-MY" b="0" dirty="0" err="1">
                <a:solidFill>
                  <a:srgbClr val="727072"/>
                </a:solidFill>
                <a:effectLst/>
                <a:latin typeface="Menlo" panose="020B0609030804020204" pitchFamily="49" charset="0"/>
              </a:rPr>
              <a:t>manuel</a:t>
            </a:r>
            <a:endParaRPr lang="en-US" dirty="0"/>
          </a:p>
        </p:txBody>
      </p:sp>
    </p:spTree>
    <p:extLst>
      <p:ext uri="{BB962C8B-B14F-4D97-AF65-F5344CB8AC3E}">
        <p14:creationId xmlns:p14="http://schemas.microsoft.com/office/powerpoint/2010/main" val="2312094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STRING METHOD EXAMPLES</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endParaRPr lang="en-US" dirty="0"/>
          </a:p>
          <a:p>
            <a:endParaRPr lang="en-US" dirty="0"/>
          </a:p>
          <a:p>
            <a:pPr marL="0" indent="0">
              <a:buNone/>
            </a:pPr>
            <a:endParaRPr lang="en-US" dirty="0"/>
          </a:p>
        </p:txBody>
      </p:sp>
      <p:pic>
        <p:nvPicPr>
          <p:cNvPr id="7" name="Picture 6">
            <a:extLst>
              <a:ext uri="{FF2B5EF4-FFF2-40B4-BE49-F238E27FC236}">
                <a16:creationId xmlns:a16="http://schemas.microsoft.com/office/drawing/2014/main" id="{207A047A-C18E-F87B-FE09-5250295FF412}"/>
              </a:ext>
            </a:extLst>
          </p:cNvPr>
          <p:cNvPicPr>
            <a:picLocks noChangeAspect="1"/>
          </p:cNvPicPr>
          <p:nvPr/>
        </p:nvPicPr>
        <p:blipFill>
          <a:blip r:embed="rId2"/>
          <a:stretch>
            <a:fillRect/>
          </a:stretch>
        </p:blipFill>
        <p:spPr>
          <a:xfrm>
            <a:off x="2749781" y="2112264"/>
            <a:ext cx="6692438" cy="4298161"/>
          </a:xfrm>
          <a:prstGeom prst="rect">
            <a:avLst/>
          </a:prstGeom>
        </p:spPr>
      </p:pic>
    </p:spTree>
    <p:extLst>
      <p:ext uri="{BB962C8B-B14F-4D97-AF65-F5344CB8AC3E}">
        <p14:creationId xmlns:p14="http://schemas.microsoft.com/office/powerpoint/2010/main" val="4161168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MODIFYING STRINGS</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String operations and functions like lowercase build and return a new string, rather than modifying the current string.</a:t>
            </a:r>
          </a:p>
          <a:p>
            <a:endParaRPr lang="en-US" dirty="0"/>
          </a:p>
          <a:p>
            <a:r>
              <a:rPr lang="en-US" dirty="0"/>
              <a:t>To modify a variable’s value, you must reassign it:</a:t>
            </a:r>
          </a:p>
          <a:p>
            <a:endParaRPr lang="en-US" dirty="0"/>
          </a:p>
        </p:txBody>
      </p:sp>
      <p:pic>
        <p:nvPicPr>
          <p:cNvPr id="9" name="Picture 8">
            <a:extLst>
              <a:ext uri="{FF2B5EF4-FFF2-40B4-BE49-F238E27FC236}">
                <a16:creationId xmlns:a16="http://schemas.microsoft.com/office/drawing/2014/main" id="{F0810EB9-D2EC-CABC-E36D-91CDD92AD6D0}"/>
              </a:ext>
            </a:extLst>
          </p:cNvPr>
          <p:cNvPicPr>
            <a:picLocks noChangeAspect="1"/>
          </p:cNvPicPr>
          <p:nvPr/>
        </p:nvPicPr>
        <p:blipFill>
          <a:blip r:embed="rId2"/>
          <a:stretch>
            <a:fillRect/>
          </a:stretch>
        </p:blipFill>
        <p:spPr>
          <a:xfrm>
            <a:off x="3149600" y="2790257"/>
            <a:ext cx="5892800" cy="3606800"/>
          </a:xfrm>
          <a:prstGeom prst="rect">
            <a:avLst/>
          </a:prstGeom>
        </p:spPr>
      </p:pic>
    </p:spTree>
    <p:extLst>
      <p:ext uri="{BB962C8B-B14F-4D97-AF65-F5344CB8AC3E}">
        <p14:creationId xmlns:p14="http://schemas.microsoft.com/office/powerpoint/2010/main" val="1581084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MODIFYING STRINGS</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To modify a variable’s value, you must reassign it:</a:t>
            </a:r>
          </a:p>
          <a:p>
            <a:endParaRPr lang="en-US" dirty="0"/>
          </a:p>
        </p:txBody>
      </p:sp>
      <p:pic>
        <p:nvPicPr>
          <p:cNvPr id="4" name="Picture 3">
            <a:extLst>
              <a:ext uri="{FF2B5EF4-FFF2-40B4-BE49-F238E27FC236}">
                <a16:creationId xmlns:a16="http://schemas.microsoft.com/office/drawing/2014/main" id="{458529AF-BBAE-135C-D5F9-CD60E3D90257}"/>
              </a:ext>
            </a:extLst>
          </p:cNvPr>
          <p:cNvPicPr>
            <a:picLocks noChangeAspect="1"/>
          </p:cNvPicPr>
          <p:nvPr/>
        </p:nvPicPr>
        <p:blipFill>
          <a:blip r:embed="rId2"/>
          <a:stretch>
            <a:fillRect/>
          </a:stretch>
        </p:blipFill>
        <p:spPr>
          <a:xfrm>
            <a:off x="2861600" y="2464816"/>
            <a:ext cx="6468799" cy="3959351"/>
          </a:xfrm>
          <a:prstGeom prst="rect">
            <a:avLst/>
          </a:prstGeom>
        </p:spPr>
      </p:pic>
    </p:spTree>
    <p:extLst>
      <p:ext uri="{BB962C8B-B14F-4D97-AF65-F5344CB8AC3E}">
        <p14:creationId xmlns:p14="http://schemas.microsoft.com/office/powerpoint/2010/main" val="1772598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8800-79AA-C3CE-E839-94950A916404}"/>
              </a:ext>
            </a:extLst>
          </p:cNvPr>
          <p:cNvSpPr>
            <a:spLocks noGrp="1"/>
          </p:cNvSpPr>
          <p:nvPr>
            <p:ph type="title"/>
          </p:nvPr>
        </p:nvSpPr>
        <p:spPr>
          <a:xfrm>
            <a:off x="975360" y="786384"/>
            <a:ext cx="10241280" cy="1234440"/>
          </a:xfrm>
        </p:spPr>
        <p:txBody>
          <a:bodyPr/>
          <a:lstStyle/>
          <a:p>
            <a:r>
              <a:rPr lang="en-US" dirty="0"/>
              <a:t>THE “</a:t>
            </a:r>
            <a:r>
              <a:rPr lang="en-US" cap="none" dirty="0"/>
              <a:t>if</a:t>
            </a:r>
            <a:r>
              <a:rPr lang="en-US" dirty="0"/>
              <a:t>” statement</a:t>
            </a:r>
          </a:p>
        </p:txBody>
      </p:sp>
      <p:sp>
        <p:nvSpPr>
          <p:cNvPr id="3" name="Content Placeholder 2">
            <a:extLst>
              <a:ext uri="{FF2B5EF4-FFF2-40B4-BE49-F238E27FC236}">
                <a16:creationId xmlns:a16="http://schemas.microsoft.com/office/drawing/2014/main" id="{8DD0E783-D06D-3257-B567-5B77DFDECD11}"/>
              </a:ext>
            </a:extLst>
          </p:cNvPr>
          <p:cNvSpPr>
            <a:spLocks noGrp="1"/>
          </p:cNvSpPr>
          <p:nvPr>
            <p:ph idx="1"/>
          </p:nvPr>
        </p:nvSpPr>
        <p:spPr>
          <a:xfrm>
            <a:off x="975360" y="2112264"/>
            <a:ext cx="10241280" cy="3959352"/>
          </a:xfrm>
        </p:spPr>
        <p:txBody>
          <a:bodyPr/>
          <a:lstStyle/>
          <a:p>
            <a:r>
              <a:rPr lang="en-US" dirty="0"/>
              <a:t>Executes a block of statements only if a test is true</a:t>
            </a:r>
          </a:p>
          <a:p>
            <a:r>
              <a:rPr lang="en-US" b="1" dirty="0"/>
              <a:t>Syntax</a:t>
            </a:r>
            <a:r>
              <a:rPr lang="en-US" dirty="0"/>
              <a:t>:</a:t>
            </a:r>
          </a:p>
          <a:p>
            <a:pPr marL="0" indent="0">
              <a:buNone/>
            </a:pPr>
            <a:endParaRPr lang="en-US" dirty="0"/>
          </a:p>
          <a:p>
            <a:r>
              <a:rPr lang="en-US" b="1" dirty="0"/>
              <a:t>Example</a:t>
            </a:r>
            <a:r>
              <a:rPr lang="en-US" dirty="0"/>
              <a:t>:</a:t>
            </a:r>
          </a:p>
          <a:p>
            <a:endParaRPr lang="en-US" dirty="0"/>
          </a:p>
        </p:txBody>
      </p:sp>
      <p:sp>
        <p:nvSpPr>
          <p:cNvPr id="6" name="TextBox 5">
            <a:extLst>
              <a:ext uri="{FF2B5EF4-FFF2-40B4-BE49-F238E27FC236}">
                <a16:creationId xmlns:a16="http://schemas.microsoft.com/office/drawing/2014/main" id="{1C0BDBFC-4E25-1A6C-CB79-4BF0195443E0}"/>
              </a:ext>
            </a:extLst>
          </p:cNvPr>
          <p:cNvSpPr txBox="1"/>
          <p:nvPr/>
        </p:nvSpPr>
        <p:spPr>
          <a:xfrm>
            <a:off x="2024041" y="2646753"/>
            <a:ext cx="6098720" cy="992579"/>
          </a:xfrm>
          <a:prstGeom prst="rect">
            <a:avLst/>
          </a:prstGeom>
          <a:noFill/>
        </p:spPr>
        <p:txBody>
          <a:bodyPr wrap="square">
            <a:spAutoFit/>
          </a:bodyPr>
          <a:lstStyle/>
          <a:p>
            <a:pPr lvl="1" eaLnBrk="1" hangingPunct="1">
              <a:lnSpc>
                <a:spcPct val="80000"/>
              </a:lnSpc>
              <a:buFont typeface="Wingdings 2" panose="05020102010507070707" pitchFamily="18" charset="2"/>
              <a:buNone/>
            </a:pPr>
            <a:r>
              <a:rPr lang="en-US" dirty="0">
                <a:latin typeface="Courier New" panose="02070309020205020404" pitchFamily="49" charset="0"/>
              </a:rPr>
              <a:t>if </a:t>
            </a:r>
            <a:r>
              <a:rPr lang="en-US" b="1" dirty="0"/>
              <a:t>test</a:t>
            </a:r>
            <a:r>
              <a:rPr lang="en-US" dirty="0">
                <a:latin typeface="Courier New" panose="02070309020205020404" pitchFamily="49" charset="0"/>
              </a:rPr>
              <a:t>:</a:t>
            </a:r>
          </a:p>
          <a:p>
            <a:pPr lvl="1" eaLnBrk="1" hangingPunct="1">
              <a:lnSpc>
                <a:spcPct val="80000"/>
              </a:lnSpc>
              <a:buFont typeface="Wingdings 2" panose="05020102010507070707" pitchFamily="18" charset="2"/>
              <a:buNone/>
            </a:pPr>
            <a:r>
              <a:rPr lang="en-US" dirty="0">
                <a:latin typeface="Courier New" panose="02070309020205020404" pitchFamily="49" charset="0"/>
              </a:rPr>
              <a:t>	    </a:t>
            </a:r>
            <a:r>
              <a:rPr lang="en-US" b="1" dirty="0"/>
              <a:t>statement</a:t>
            </a:r>
            <a:endParaRPr lang="en-US" dirty="0">
              <a:latin typeface="Courier New" panose="02070309020205020404" pitchFamily="49" charset="0"/>
            </a:endParaRPr>
          </a:p>
          <a:p>
            <a:pPr lvl="1" eaLnBrk="1" hangingPunct="1">
              <a:lnSpc>
                <a:spcPct val="80000"/>
              </a:lnSpc>
              <a:buFont typeface="Wingdings 2" panose="05020102010507070707" pitchFamily="18" charset="2"/>
              <a:buNone/>
            </a:pPr>
            <a:r>
              <a:rPr lang="en-US" dirty="0">
                <a:latin typeface="Courier New" panose="02070309020205020404" pitchFamily="49" charset="0"/>
              </a:rPr>
              <a:t>	    </a:t>
            </a:r>
            <a:r>
              <a:rPr lang="en-US" b="1" dirty="0"/>
              <a:t>...</a:t>
            </a:r>
          </a:p>
          <a:p>
            <a:pPr lvl="1" eaLnBrk="1" hangingPunct="1">
              <a:lnSpc>
                <a:spcPct val="80000"/>
              </a:lnSpc>
              <a:buFont typeface="Wingdings 2" panose="05020102010507070707" pitchFamily="18" charset="2"/>
              <a:buNone/>
            </a:pPr>
            <a:r>
              <a:rPr lang="en-US" dirty="0">
                <a:latin typeface="Courier New" panose="02070309020205020404" pitchFamily="49" charset="0"/>
              </a:rPr>
              <a:t>	    </a:t>
            </a:r>
            <a:r>
              <a:rPr lang="en-US" b="1" dirty="0"/>
              <a:t>statement</a:t>
            </a:r>
            <a:endParaRPr lang="en-US" dirty="0">
              <a:latin typeface="Courier New" panose="02070309020205020404" pitchFamily="49" charset="0"/>
            </a:endParaRPr>
          </a:p>
        </p:txBody>
      </p:sp>
      <p:pic>
        <p:nvPicPr>
          <p:cNvPr id="8" name="Picture 4" descr="if_statement">
            <a:extLst>
              <a:ext uri="{FF2B5EF4-FFF2-40B4-BE49-F238E27FC236}">
                <a16:creationId xmlns:a16="http://schemas.microsoft.com/office/drawing/2014/main" id="{1D22A37E-3702-E9EF-798F-48A617781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019" y="665092"/>
            <a:ext cx="3093879" cy="289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3FFD0B5A-0CC8-A6F4-F170-DDF1E86F7165}"/>
              </a:ext>
            </a:extLst>
          </p:cNvPr>
          <p:cNvPicPr>
            <a:picLocks noChangeAspect="1"/>
          </p:cNvPicPr>
          <p:nvPr/>
        </p:nvPicPr>
        <p:blipFill>
          <a:blip r:embed="rId3"/>
          <a:stretch>
            <a:fillRect/>
          </a:stretch>
        </p:blipFill>
        <p:spPr>
          <a:xfrm>
            <a:off x="2191657" y="3429000"/>
            <a:ext cx="7416800" cy="3467100"/>
          </a:xfrm>
          <a:prstGeom prst="rect">
            <a:avLst/>
          </a:prstGeom>
        </p:spPr>
      </p:pic>
    </p:spTree>
    <p:extLst>
      <p:ext uri="{BB962C8B-B14F-4D97-AF65-F5344CB8AC3E}">
        <p14:creationId xmlns:p14="http://schemas.microsoft.com/office/powerpoint/2010/main" val="148270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STRING TESTS</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endParaRPr lang="en-US" dirty="0"/>
          </a:p>
          <a:p>
            <a:endParaRPr lang="en-US" dirty="0"/>
          </a:p>
          <a:p>
            <a:endParaRPr lang="en-US" dirty="0"/>
          </a:p>
          <a:p>
            <a:endParaRPr lang="en-US" dirty="0"/>
          </a:p>
          <a:p>
            <a:r>
              <a:rPr lang="en-US" dirty="0"/>
              <a:t>The in keyword can be used to test if a string contains another string</a:t>
            </a:r>
          </a:p>
          <a:p>
            <a:endParaRPr lang="en-US" dirty="0"/>
          </a:p>
        </p:txBody>
      </p:sp>
      <p:graphicFrame>
        <p:nvGraphicFramePr>
          <p:cNvPr id="4" name="Group 42">
            <a:extLst>
              <a:ext uri="{FF2B5EF4-FFF2-40B4-BE49-F238E27FC236}">
                <a16:creationId xmlns:a16="http://schemas.microsoft.com/office/drawing/2014/main" id="{AEDF9EC6-AD55-8F5B-447E-28B0498168CB}"/>
              </a:ext>
            </a:extLst>
          </p:cNvPr>
          <p:cNvGraphicFramePr>
            <a:graphicFrameLocks noGrp="1"/>
          </p:cNvGraphicFramePr>
          <p:nvPr>
            <p:extLst>
              <p:ext uri="{D42A27DB-BD31-4B8C-83A1-F6EECF244321}">
                <p14:modId xmlns:p14="http://schemas.microsoft.com/office/powerpoint/2010/main" val="208900260"/>
              </p:ext>
            </p:extLst>
          </p:nvPr>
        </p:nvGraphicFramePr>
        <p:xfrm>
          <a:off x="1562100" y="2112264"/>
          <a:ext cx="9067800" cy="1230129"/>
        </p:xfrm>
        <a:graphic>
          <a:graphicData uri="http://schemas.openxmlformats.org/drawingml/2006/table">
            <a:tbl>
              <a:tblPr/>
              <a:tblGrid>
                <a:gridCol w="3038475">
                  <a:extLst>
                    <a:ext uri="{9D8B030D-6E8A-4147-A177-3AD203B41FA5}">
                      <a16:colId xmlns:a16="http://schemas.microsoft.com/office/drawing/2014/main" val="20000"/>
                    </a:ext>
                  </a:extLst>
                </a:gridCol>
                <a:gridCol w="6029325">
                  <a:extLst>
                    <a:ext uri="{9D8B030D-6E8A-4147-A177-3AD203B41FA5}">
                      <a16:colId xmlns:a16="http://schemas.microsoft.com/office/drawing/2014/main" val="20001"/>
                    </a:ext>
                  </a:extLst>
                </a:gridCol>
              </a:tblGrid>
              <a:tr h="411101">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2000" b="1" i="0" u="none" strike="noStrike" cap="none" normalizeH="0" baseline="0" dirty="0">
                          <a:ln>
                            <a:noFill/>
                          </a:ln>
                          <a:solidFill>
                            <a:schemeClr val="tx1"/>
                          </a:solidFill>
                          <a:effectLst/>
                          <a:latin typeface="Verdana" charset="0"/>
                          <a:ea typeface="Times New Roman" charset="0"/>
                          <a:cs typeface="Times New Roman" charset="0"/>
                        </a:rPr>
                        <a:t>Method</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2000" b="1" i="0" u="none" strike="noStrike" cap="none" normalizeH="0" baseline="0">
                          <a:ln>
                            <a:noFill/>
                          </a:ln>
                          <a:solidFill>
                            <a:schemeClr val="tx1"/>
                          </a:solidFill>
                          <a:effectLst/>
                          <a:latin typeface="Verdana" charset="0"/>
                          <a:ea typeface="Times New Roman" charset="0"/>
                          <a:cs typeface="Times New Roman" charset="0"/>
                        </a:rPr>
                        <a:t>Description</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14">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err="1">
                          <a:ln>
                            <a:noFill/>
                          </a:ln>
                          <a:solidFill>
                            <a:schemeClr val="tx1"/>
                          </a:solidFill>
                          <a:effectLst/>
                          <a:latin typeface="Courier New" charset="0"/>
                          <a:ea typeface="Times New Roman" charset="0"/>
                          <a:cs typeface="Times New Roman" charset="0"/>
                        </a:rPr>
                        <a:t>startswith</a:t>
                      </a: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a:t>
                      </a:r>
                      <a:r>
                        <a:rPr kumimoji="0" lang="en-US" sz="1800" b="1" i="0" u="none" strike="noStrike" cap="none" normalizeH="0" baseline="0" dirty="0" err="1">
                          <a:ln>
                            <a:noFill/>
                          </a:ln>
                          <a:solidFill>
                            <a:schemeClr val="tx1"/>
                          </a:solidFill>
                          <a:effectLst/>
                          <a:latin typeface="Verdana" charset="0"/>
                          <a:ea typeface="Times New Roman" charset="0"/>
                          <a:cs typeface="Times New Roman" charset="0"/>
                        </a:rPr>
                        <a:t>str</a:t>
                      </a: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a:ln>
                            <a:noFill/>
                          </a:ln>
                          <a:solidFill>
                            <a:schemeClr val="tx1"/>
                          </a:solidFill>
                          <a:effectLst/>
                          <a:latin typeface="Verdana" charset="0"/>
                          <a:ea typeface="Times New Roman" charset="0"/>
                          <a:cs typeface="Times New Roman" charset="0"/>
                        </a:rPr>
                        <a:t>whether one contains other's characters at start</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14">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err="1">
                          <a:ln>
                            <a:noFill/>
                          </a:ln>
                          <a:solidFill>
                            <a:schemeClr val="tx1"/>
                          </a:solidFill>
                          <a:effectLst/>
                          <a:latin typeface="Courier New" charset="0"/>
                          <a:ea typeface="Times New Roman" charset="0"/>
                          <a:cs typeface="Times New Roman" charset="0"/>
                        </a:rPr>
                        <a:t>endswith</a:t>
                      </a: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a:t>
                      </a:r>
                      <a:r>
                        <a:rPr kumimoji="0" lang="en-US" sz="1800" b="1" i="0" u="none" strike="noStrike" cap="none" normalizeH="0" baseline="0" dirty="0" err="1">
                          <a:ln>
                            <a:noFill/>
                          </a:ln>
                          <a:solidFill>
                            <a:schemeClr val="tx1"/>
                          </a:solidFill>
                          <a:effectLst/>
                          <a:latin typeface="Verdana" charset="0"/>
                          <a:ea typeface="Times New Roman" charset="0"/>
                          <a:cs typeface="Times New Roman" charset="0"/>
                        </a:rPr>
                        <a:t>str</a:t>
                      </a:r>
                      <a:r>
                        <a:rPr kumimoji="0" lang="en-US" sz="1800" b="0" i="0" u="none" strike="noStrike" cap="none" normalizeH="0" baseline="0" dirty="0">
                          <a:ln>
                            <a:noFill/>
                          </a:ln>
                          <a:solidFill>
                            <a:schemeClr val="tx1"/>
                          </a:solidFill>
                          <a:effectLst/>
                          <a:latin typeface="Courier New" charset="0"/>
                          <a:ea typeface="Times New Roman" charset="0"/>
                          <a:cs typeface="Times New Roman" charset="0"/>
                        </a:rPr>
                        <a:t>)</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Verdana" charset="0"/>
                          <a:ea typeface="Times New Roman" charset="0"/>
                          <a:cs typeface="Times New Roman" charset="0"/>
                        </a:rPr>
                        <a:t>whether one contains other's characters at end</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DBDA2C7E-55D6-B8B2-B301-8DF9F348F75B}"/>
              </a:ext>
            </a:extLst>
          </p:cNvPr>
          <p:cNvSpPr txBox="1"/>
          <p:nvPr/>
        </p:nvSpPr>
        <p:spPr>
          <a:xfrm>
            <a:off x="1562100" y="3515608"/>
            <a:ext cx="6850380" cy="923330"/>
          </a:xfrm>
          <a:prstGeom prst="rect">
            <a:avLst/>
          </a:prstGeom>
          <a:solidFill>
            <a:schemeClr val="tx1"/>
          </a:solidFill>
        </p:spPr>
        <p:txBody>
          <a:bodyPr wrap="square" rtlCol="0">
            <a:spAutoFit/>
          </a:bodyPr>
          <a:lstStyle/>
          <a:p>
            <a:r>
              <a:rPr lang="en-MY" b="0" dirty="0">
                <a:solidFill>
                  <a:srgbClr val="FCFCFA"/>
                </a:solidFill>
                <a:effectLst/>
                <a:latin typeface="Menlo" panose="020B0609030804020204" pitchFamily="49" charset="0"/>
              </a:rPr>
              <a:t>name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err="1">
                <a:solidFill>
                  <a:srgbClr val="FFD866"/>
                </a:solidFill>
                <a:effectLst/>
                <a:latin typeface="Menlo" panose="020B0609030804020204" pitchFamily="49" charset="0"/>
              </a:rPr>
              <a:t>Voldermort</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FF6188"/>
                </a:solidFill>
                <a:effectLst/>
                <a:latin typeface="Menlo" panose="020B0609030804020204" pitchFamily="49" charset="0"/>
              </a:rPr>
              <a:t>if</a:t>
            </a:r>
            <a:r>
              <a:rPr lang="en-MY" b="0" dirty="0">
                <a:solidFill>
                  <a:srgbClr val="FCFCFA"/>
                </a:solidFill>
                <a:effectLst/>
                <a:latin typeface="Menlo" panose="020B0609030804020204" pitchFamily="49" charset="0"/>
              </a:rPr>
              <a:t> </a:t>
            </a:r>
            <a:r>
              <a:rPr lang="en-MY" b="0" dirty="0" err="1">
                <a:solidFill>
                  <a:srgbClr val="FCFCFA"/>
                </a:solidFill>
                <a:effectLst/>
                <a:latin typeface="Menlo" panose="020B0609030804020204" pitchFamily="49" charset="0"/>
              </a:rPr>
              <a:t>name</a:t>
            </a:r>
            <a:r>
              <a:rPr lang="en-MY" b="0" dirty="0" err="1">
                <a:solidFill>
                  <a:srgbClr val="939293"/>
                </a:solidFill>
                <a:effectLst/>
                <a:latin typeface="Menlo" panose="020B0609030804020204" pitchFamily="49" charset="0"/>
              </a:rPr>
              <a:t>.</a:t>
            </a:r>
            <a:r>
              <a:rPr lang="en-MY" b="0" dirty="0" err="1">
                <a:solidFill>
                  <a:srgbClr val="A9DC76"/>
                </a:solidFill>
                <a:effectLst/>
                <a:latin typeface="Menlo" panose="020B0609030804020204" pitchFamily="49" charset="0"/>
              </a:rPr>
              <a:t>startswith</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Vol</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A9DC76"/>
                </a:solidFill>
                <a:effectLst/>
                <a:latin typeface="Menlo" panose="020B0609030804020204" pitchFamily="49" charset="0"/>
              </a:rPr>
              <a:t>	print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He who must not be named</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sp>
        <p:nvSpPr>
          <p:cNvPr id="7" name="TextBox 6">
            <a:extLst>
              <a:ext uri="{FF2B5EF4-FFF2-40B4-BE49-F238E27FC236}">
                <a16:creationId xmlns:a16="http://schemas.microsoft.com/office/drawing/2014/main" id="{46110235-52C6-E905-E080-8249977DBB5F}"/>
              </a:ext>
            </a:extLst>
          </p:cNvPr>
          <p:cNvSpPr txBox="1"/>
          <p:nvPr/>
        </p:nvSpPr>
        <p:spPr>
          <a:xfrm>
            <a:off x="1562100" y="5148286"/>
            <a:ext cx="6850380" cy="923330"/>
          </a:xfrm>
          <a:prstGeom prst="rect">
            <a:avLst/>
          </a:prstGeom>
          <a:solidFill>
            <a:schemeClr val="tx1"/>
          </a:solidFill>
        </p:spPr>
        <p:txBody>
          <a:bodyPr wrap="square">
            <a:spAutoFit/>
          </a:bodyPr>
          <a:lstStyle/>
          <a:p>
            <a:r>
              <a:rPr lang="en-MY" b="0" dirty="0">
                <a:solidFill>
                  <a:srgbClr val="FCFCFA"/>
                </a:solidFill>
                <a:effectLst/>
                <a:latin typeface="Menlo" panose="020B0609030804020204" pitchFamily="49" charset="0"/>
              </a:rPr>
              <a:t>name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err="1">
                <a:solidFill>
                  <a:srgbClr val="FFD866"/>
                </a:solidFill>
                <a:effectLst/>
                <a:latin typeface="Menlo" panose="020B0609030804020204" pitchFamily="49" charset="0"/>
              </a:rPr>
              <a:t>Voldermort</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FF6188"/>
                </a:solidFill>
                <a:effectLst/>
                <a:latin typeface="Menlo" panose="020B0609030804020204" pitchFamily="49" charset="0"/>
              </a:rPr>
              <a:t>if</a:t>
            </a:r>
            <a:r>
              <a:rPr lang="en-MY" b="0" dirty="0">
                <a:solidFill>
                  <a:srgbClr val="FCFCFA"/>
                </a:solidFill>
                <a:effectLst/>
                <a:latin typeface="Menlo" panose="020B0609030804020204" pitchFamily="49" charset="0"/>
              </a:rPr>
              <a:t> </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er</a:t>
            </a:r>
            <a:r>
              <a:rPr lang="en-MY" b="0" dirty="0">
                <a:solidFill>
                  <a:srgbClr val="939293"/>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in</a:t>
            </a:r>
            <a:r>
              <a:rPr lang="en-MY" b="0" dirty="0">
                <a:solidFill>
                  <a:srgbClr val="FCFCFA"/>
                </a:solidFill>
                <a:effectLst/>
                <a:latin typeface="Menlo" panose="020B0609030804020204" pitchFamily="49" charset="0"/>
              </a:rPr>
              <a:t> name</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A9DC76"/>
                </a:solidFill>
                <a:effectLst/>
                <a:latin typeface="Menlo" panose="020B0609030804020204" pitchFamily="49" charset="0"/>
              </a:rPr>
              <a:t>	print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He who must not be named</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spTree>
    <p:extLst>
      <p:ext uri="{BB962C8B-B14F-4D97-AF65-F5344CB8AC3E}">
        <p14:creationId xmlns:p14="http://schemas.microsoft.com/office/powerpoint/2010/main" val="2236624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string and int</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All char values assigned numbers internally by the computer, called ASCII values.</a:t>
            </a:r>
          </a:p>
          <a:p>
            <a:r>
              <a:rPr lang="en-US" dirty="0"/>
              <a:t>Example:</a:t>
            </a:r>
          </a:p>
          <a:p>
            <a:endParaRPr lang="en-US" dirty="0"/>
          </a:p>
          <a:p>
            <a:r>
              <a:rPr lang="en-US" dirty="0"/>
              <a:t>One-character long String and </a:t>
            </a:r>
            <a:r>
              <a:rPr lang="en-US" dirty="0" err="1"/>
              <a:t>ints</a:t>
            </a:r>
            <a:r>
              <a:rPr lang="en-US" dirty="0"/>
              <a:t> can be converted to each other.</a:t>
            </a:r>
          </a:p>
          <a:p>
            <a:pPr marL="0" indent="0">
              <a:buNone/>
            </a:pPr>
            <a:endParaRPr lang="en-US" dirty="0"/>
          </a:p>
        </p:txBody>
      </p:sp>
      <p:sp>
        <p:nvSpPr>
          <p:cNvPr id="5" name="TextBox 4">
            <a:extLst>
              <a:ext uri="{FF2B5EF4-FFF2-40B4-BE49-F238E27FC236}">
                <a16:creationId xmlns:a16="http://schemas.microsoft.com/office/drawing/2014/main" id="{7E2B1CA1-2250-8CFD-438B-72110E7C9A1F}"/>
              </a:ext>
            </a:extLst>
          </p:cNvPr>
          <p:cNvSpPr txBox="1"/>
          <p:nvPr/>
        </p:nvSpPr>
        <p:spPr>
          <a:xfrm>
            <a:off x="1143000" y="3105834"/>
            <a:ext cx="6096000" cy="646331"/>
          </a:xfrm>
          <a:prstGeom prst="rect">
            <a:avLst/>
          </a:prstGeom>
          <a:noFill/>
        </p:spPr>
        <p:txBody>
          <a:bodyPr wrap="square">
            <a:spAutoFit/>
          </a:bodyPr>
          <a:lstStyle/>
          <a:p>
            <a:pPr lvl="1">
              <a:buFont typeface="Wingdings 2" panose="05020102010507070707" pitchFamily="18" charset="2"/>
              <a:buNone/>
            </a:pPr>
            <a:r>
              <a:rPr lang="en-US" dirty="0">
                <a:latin typeface="Courier New" panose="02070309020205020404" pitchFamily="49" charset="0"/>
              </a:rPr>
              <a:t>'A'</a:t>
            </a:r>
            <a:r>
              <a:rPr lang="en-US" dirty="0"/>
              <a:t>  is  65,	</a:t>
            </a:r>
            <a:r>
              <a:rPr lang="en-US" dirty="0">
                <a:latin typeface="Courier New" panose="02070309020205020404" pitchFamily="49" charset="0"/>
              </a:rPr>
              <a:t>'B'</a:t>
            </a:r>
            <a:r>
              <a:rPr lang="en-US" dirty="0"/>
              <a:t>  is  66,	</a:t>
            </a:r>
            <a:r>
              <a:rPr lang="en-US" dirty="0">
                <a:latin typeface="Courier New" panose="02070309020205020404" pitchFamily="49" charset="0"/>
              </a:rPr>
              <a:t>' '</a:t>
            </a:r>
            <a:r>
              <a:rPr lang="en-US" dirty="0"/>
              <a:t>  is  32</a:t>
            </a:r>
          </a:p>
          <a:p>
            <a:pPr lvl="1">
              <a:buFont typeface="Wingdings 2" panose="05020102010507070707" pitchFamily="18" charset="2"/>
              <a:buNone/>
            </a:pPr>
            <a:r>
              <a:rPr lang="en-US" dirty="0">
                <a:latin typeface="Courier New" panose="02070309020205020404" pitchFamily="49" charset="0"/>
              </a:rPr>
              <a:t>'a'</a:t>
            </a:r>
            <a:r>
              <a:rPr lang="en-US" dirty="0"/>
              <a:t>  is  97,	</a:t>
            </a:r>
            <a:r>
              <a:rPr lang="en-US" dirty="0">
                <a:latin typeface="Courier New" panose="02070309020205020404" pitchFamily="49" charset="0"/>
              </a:rPr>
              <a:t>'b'</a:t>
            </a:r>
            <a:r>
              <a:rPr lang="en-US" dirty="0"/>
              <a:t>  is  98,	</a:t>
            </a:r>
            <a:r>
              <a:rPr lang="en-US" dirty="0">
                <a:latin typeface="Courier New" panose="02070309020205020404" pitchFamily="49" charset="0"/>
              </a:rPr>
              <a:t>'*'</a:t>
            </a:r>
            <a:r>
              <a:rPr lang="en-US" dirty="0"/>
              <a:t>  is  42</a:t>
            </a:r>
          </a:p>
        </p:txBody>
      </p:sp>
      <p:sp>
        <p:nvSpPr>
          <p:cNvPr id="7" name="TextBox 6">
            <a:extLst>
              <a:ext uri="{FF2B5EF4-FFF2-40B4-BE49-F238E27FC236}">
                <a16:creationId xmlns:a16="http://schemas.microsoft.com/office/drawing/2014/main" id="{57B0841A-362D-660D-3AF5-0397FDD275C6}"/>
              </a:ext>
            </a:extLst>
          </p:cNvPr>
          <p:cNvSpPr txBox="1"/>
          <p:nvPr/>
        </p:nvSpPr>
        <p:spPr>
          <a:xfrm>
            <a:off x="1653073" y="4376403"/>
            <a:ext cx="5662127" cy="369332"/>
          </a:xfrm>
          <a:prstGeom prst="rect">
            <a:avLst/>
          </a:prstGeom>
          <a:noFill/>
        </p:spPr>
        <p:txBody>
          <a:bodyPr wrap="none" rtlCol="0">
            <a:spAutoFit/>
          </a:bodyPr>
          <a:lstStyle/>
          <a:p>
            <a:r>
              <a:rPr lang="en-US" dirty="0" err="1">
                <a:latin typeface="Courier New" panose="02070309020205020404" pitchFamily="49" charset="0"/>
              </a:rPr>
              <a:t>ord</a:t>
            </a:r>
            <a:r>
              <a:rPr lang="en-US" dirty="0">
                <a:latin typeface="Courier New" panose="02070309020205020404" pitchFamily="49" charset="0"/>
              </a:rPr>
              <a:t>('a')   </a:t>
            </a:r>
            <a:r>
              <a:rPr lang="en-US" dirty="0"/>
              <a:t>is 97,		</a:t>
            </a:r>
            <a:r>
              <a:rPr lang="en-US" dirty="0">
                <a:latin typeface="Courier New" panose="02070309020205020404" pitchFamily="49" charset="0"/>
              </a:rPr>
              <a:t>chr(103)  </a:t>
            </a:r>
            <a:r>
              <a:rPr lang="en-US" dirty="0"/>
              <a:t>is 'g'</a:t>
            </a:r>
          </a:p>
        </p:txBody>
      </p:sp>
    </p:spTree>
    <p:extLst>
      <p:ext uri="{BB962C8B-B14F-4D97-AF65-F5344CB8AC3E}">
        <p14:creationId xmlns:p14="http://schemas.microsoft.com/office/powerpoint/2010/main" val="476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1097280" y="786384"/>
            <a:ext cx="10241280" cy="1234440"/>
          </a:xfrm>
        </p:spPr>
        <p:txBody>
          <a:bodyPr/>
          <a:lstStyle/>
          <a:p>
            <a:r>
              <a:rPr lang="en-US" dirty="0"/>
              <a:t>EXERCISE</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sz="half" idx="1"/>
          </p:nvPr>
        </p:nvSpPr>
        <p:spPr>
          <a:xfrm>
            <a:off x="1097280" y="2141729"/>
            <a:ext cx="9997442" cy="3959352"/>
          </a:xfrm>
        </p:spPr>
        <p:txBody>
          <a:bodyPr>
            <a:normAutofit/>
          </a:bodyPr>
          <a:lstStyle/>
          <a:p>
            <a:pPr marL="0" indent="0">
              <a:buNone/>
            </a:pPr>
            <a:r>
              <a:rPr lang="en-US" u="sng" dirty="0"/>
              <a:t>Question 1</a:t>
            </a:r>
          </a:p>
          <a:p>
            <a:pPr marL="0" indent="0">
              <a:buNone/>
            </a:pPr>
            <a:r>
              <a:rPr lang="en-US" dirty="0"/>
              <a:t>Write a program that check whether the user is eligible for voting or not. (Note: The eligible age for voting is 18).</a:t>
            </a:r>
          </a:p>
          <a:p>
            <a:pPr marL="514350" indent="-514350">
              <a:buAutoNum type="romanLcPeriod"/>
            </a:pPr>
            <a:r>
              <a:rPr lang="en-US" dirty="0"/>
              <a:t>Input: Age</a:t>
            </a:r>
          </a:p>
          <a:p>
            <a:pPr marL="514350" indent="-514350">
              <a:buAutoNum type="romanLcPeriod"/>
            </a:pPr>
            <a:r>
              <a:rPr lang="en-US" dirty="0"/>
              <a:t>Process: Check user age</a:t>
            </a:r>
          </a:p>
          <a:p>
            <a:pPr marL="514350" indent="-514350">
              <a:buAutoNum type="romanLcPeriod"/>
            </a:pPr>
            <a:r>
              <a:rPr lang="en-US" dirty="0"/>
              <a:t>Output: Display whether the age is eligible for voting or not</a:t>
            </a:r>
          </a:p>
          <a:p>
            <a:pPr marL="0" indent="0">
              <a:buNone/>
            </a:pPr>
            <a:endParaRPr lang="en-US" dirty="0"/>
          </a:p>
          <a:p>
            <a:pPr marL="0" indent="0">
              <a:buNone/>
            </a:pPr>
            <a:endParaRPr lang="en-US" u="sng" dirty="0"/>
          </a:p>
        </p:txBody>
      </p:sp>
      <p:sp>
        <p:nvSpPr>
          <p:cNvPr id="4" name="Content Placeholder 3">
            <a:extLst>
              <a:ext uri="{FF2B5EF4-FFF2-40B4-BE49-F238E27FC236}">
                <a16:creationId xmlns:a16="http://schemas.microsoft.com/office/drawing/2014/main" id="{124094D6-9A00-6A7D-6586-5A3A58B716F4}"/>
              </a:ext>
            </a:extLst>
          </p:cNvPr>
          <p:cNvSpPr>
            <a:spLocks noGrp="1"/>
          </p:cNvSpPr>
          <p:nvPr>
            <p:ph sz="half" idx="2"/>
          </p:nvPr>
        </p:nvSpPr>
        <p:spPr>
          <a:xfrm>
            <a:off x="6248402" y="2141729"/>
            <a:ext cx="4846320" cy="3959351"/>
          </a:xfrm>
        </p:spPr>
        <p:txBody>
          <a:bodyPr>
            <a:normAutofit/>
          </a:bodyPr>
          <a:lstStyle/>
          <a:p>
            <a:pPr marL="0" indent="0">
              <a:buNone/>
            </a:pPr>
            <a:endParaRPr lang="en-US" dirty="0"/>
          </a:p>
        </p:txBody>
      </p:sp>
      <p:sp>
        <p:nvSpPr>
          <p:cNvPr id="6" name="TextBox 5">
            <a:extLst>
              <a:ext uri="{FF2B5EF4-FFF2-40B4-BE49-F238E27FC236}">
                <a16:creationId xmlns:a16="http://schemas.microsoft.com/office/drawing/2014/main" id="{3B5D2F6B-9713-D577-02D4-ED88959A6200}"/>
              </a:ext>
            </a:extLst>
          </p:cNvPr>
          <p:cNvSpPr txBox="1"/>
          <p:nvPr/>
        </p:nvSpPr>
        <p:spPr>
          <a:xfrm>
            <a:off x="5806440" y="387941"/>
            <a:ext cx="5532120" cy="2031325"/>
          </a:xfrm>
          <a:prstGeom prst="rect">
            <a:avLst/>
          </a:prstGeom>
          <a:solidFill>
            <a:schemeClr val="tx1"/>
          </a:solidFill>
        </p:spPr>
        <p:txBody>
          <a:bodyPr wrap="square">
            <a:spAutoFit/>
          </a:bodyPr>
          <a:lstStyle/>
          <a:p>
            <a:r>
              <a:rPr lang="en-MY" b="0" dirty="0">
                <a:solidFill>
                  <a:srgbClr val="FCFCFA"/>
                </a:solidFill>
                <a:effectLst/>
                <a:latin typeface="Menlo" panose="020B0609030804020204" pitchFamily="49" charset="0"/>
              </a:rPr>
              <a:t>age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i="1" dirty="0">
                <a:solidFill>
                  <a:srgbClr val="78DCE8"/>
                </a:solidFill>
                <a:effectLst/>
                <a:latin typeface="Menlo" panose="020B0609030804020204" pitchFamily="49" charset="0"/>
              </a:rPr>
              <a:t>int</a:t>
            </a:r>
            <a:r>
              <a:rPr lang="en-MY" b="0" dirty="0">
                <a:solidFill>
                  <a:srgbClr val="939293"/>
                </a:solidFill>
                <a:effectLst/>
                <a:latin typeface="Menlo" panose="020B0609030804020204" pitchFamily="49" charset="0"/>
              </a:rPr>
              <a:t>(</a:t>
            </a:r>
            <a:r>
              <a:rPr lang="en-MY" b="0" dirty="0">
                <a:solidFill>
                  <a:srgbClr val="A9DC76"/>
                </a:solidFill>
                <a:effectLst/>
                <a:latin typeface="Menlo" panose="020B0609030804020204" pitchFamily="49" charset="0"/>
              </a:rPr>
              <a:t>input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Enter your age &gt;&gt;</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br>
              <a:rPr lang="en-MY" b="0" dirty="0">
                <a:solidFill>
                  <a:srgbClr val="FCFCFA"/>
                </a:solidFill>
                <a:effectLst/>
                <a:latin typeface="Menlo" panose="020B0609030804020204" pitchFamily="49" charset="0"/>
              </a:rPr>
            </a:br>
            <a:r>
              <a:rPr lang="en-MY" b="0" dirty="0">
                <a:solidFill>
                  <a:srgbClr val="FF6188"/>
                </a:solidFill>
                <a:effectLst/>
                <a:latin typeface="Menlo" panose="020B0609030804020204" pitchFamily="49" charset="0"/>
              </a:rPr>
              <a:t>if</a:t>
            </a:r>
            <a:r>
              <a:rPr lang="en-MY" b="0" dirty="0">
                <a:solidFill>
                  <a:srgbClr val="FCFCFA"/>
                </a:solidFill>
                <a:effectLst/>
                <a:latin typeface="Menlo" panose="020B0609030804020204" pitchFamily="49" charset="0"/>
              </a:rPr>
              <a:t> age </a:t>
            </a:r>
            <a:r>
              <a:rPr lang="en-MY" b="0" dirty="0">
                <a:solidFill>
                  <a:srgbClr val="FF6188"/>
                </a:solidFill>
                <a:effectLst/>
                <a:latin typeface="Menlo" panose="020B0609030804020204" pitchFamily="49" charset="0"/>
              </a:rPr>
              <a:t>&gt;=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18</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A9DC76"/>
                </a:solidFill>
                <a:effectLst/>
                <a:latin typeface="Menlo" panose="020B0609030804020204" pitchFamily="49" charset="0"/>
              </a:rPr>
              <a:t>	print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You are eligible for voting</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FF6188"/>
                </a:solidFill>
                <a:effectLst/>
                <a:latin typeface="Menlo" panose="020B0609030804020204" pitchFamily="49" charset="0"/>
              </a:rPr>
              <a:t>else</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A9DC76"/>
                </a:solidFill>
                <a:effectLst/>
                <a:latin typeface="Menlo" panose="020B0609030804020204" pitchFamily="49" charset="0"/>
              </a:rPr>
              <a:t>	print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You are underage</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spTree>
    <p:extLst>
      <p:ext uri="{BB962C8B-B14F-4D97-AF65-F5344CB8AC3E}">
        <p14:creationId xmlns:p14="http://schemas.microsoft.com/office/powerpoint/2010/main" val="2080454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1097280" y="786384"/>
            <a:ext cx="10241280" cy="1234440"/>
          </a:xfrm>
        </p:spPr>
        <p:txBody>
          <a:bodyPr/>
          <a:lstStyle/>
          <a:p>
            <a:r>
              <a:rPr lang="en-US" dirty="0"/>
              <a:t>EXERCISE</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sz="half" idx="1"/>
          </p:nvPr>
        </p:nvSpPr>
        <p:spPr>
          <a:xfrm>
            <a:off x="487680" y="2141729"/>
            <a:ext cx="5455919" cy="3959352"/>
          </a:xfrm>
        </p:spPr>
        <p:txBody>
          <a:bodyPr>
            <a:normAutofit/>
          </a:bodyPr>
          <a:lstStyle/>
          <a:p>
            <a:pPr marL="0" indent="0">
              <a:buNone/>
            </a:pPr>
            <a:r>
              <a:rPr lang="en-US" u="sng" dirty="0"/>
              <a:t>Question 2</a:t>
            </a:r>
          </a:p>
          <a:p>
            <a:pPr marL="0" indent="0">
              <a:buNone/>
            </a:pPr>
            <a:r>
              <a:rPr lang="en-US" dirty="0"/>
              <a:t>Write a program to accept the cost of a bike and display the road tax to be paid based on the following criteria:</a:t>
            </a:r>
          </a:p>
          <a:p>
            <a:pPr marL="0" indent="0">
              <a:buNone/>
            </a:pPr>
            <a:endParaRPr lang="en-US" dirty="0"/>
          </a:p>
          <a:p>
            <a:pPr marL="0" indent="0">
              <a:buNone/>
            </a:pPr>
            <a:endParaRPr lang="en-US" dirty="0"/>
          </a:p>
          <a:p>
            <a:pPr marL="0" indent="0">
              <a:buNone/>
            </a:pPr>
            <a:endParaRPr lang="en-US" u="sng" dirty="0"/>
          </a:p>
        </p:txBody>
      </p:sp>
      <p:sp>
        <p:nvSpPr>
          <p:cNvPr id="4" name="Content Placeholder 3">
            <a:extLst>
              <a:ext uri="{FF2B5EF4-FFF2-40B4-BE49-F238E27FC236}">
                <a16:creationId xmlns:a16="http://schemas.microsoft.com/office/drawing/2014/main" id="{124094D6-9A00-6A7D-6586-5A3A58B716F4}"/>
              </a:ext>
            </a:extLst>
          </p:cNvPr>
          <p:cNvSpPr>
            <a:spLocks noGrp="1"/>
          </p:cNvSpPr>
          <p:nvPr>
            <p:ph sz="half" idx="2"/>
          </p:nvPr>
        </p:nvSpPr>
        <p:spPr>
          <a:xfrm>
            <a:off x="5975116" y="4081260"/>
            <a:ext cx="5760720" cy="2642616"/>
          </a:xfrm>
        </p:spPr>
        <p:txBody>
          <a:bodyPr>
            <a:normAutofit/>
          </a:bodyPr>
          <a:lstStyle/>
          <a:p>
            <a:pPr marL="514350" indent="-514350">
              <a:buAutoNum type="romanLcPeriod"/>
            </a:pPr>
            <a:r>
              <a:rPr lang="en-US" dirty="0"/>
              <a:t>Input: Cost of a bike</a:t>
            </a:r>
          </a:p>
          <a:p>
            <a:pPr marL="514350" indent="-514350">
              <a:buAutoNum type="romanLcPeriod"/>
            </a:pPr>
            <a:r>
              <a:rPr lang="en-US" dirty="0"/>
              <a:t>Process: Check to cost to calculate the road tax</a:t>
            </a:r>
          </a:p>
          <a:p>
            <a:pPr marL="514350" indent="-514350">
              <a:buAutoNum type="romanLcPeriod"/>
            </a:pPr>
            <a:r>
              <a:rPr lang="en-US" dirty="0"/>
              <a:t>Output: Display the road tax based on the cost of the bike</a:t>
            </a:r>
          </a:p>
        </p:txBody>
      </p:sp>
      <p:sp>
        <p:nvSpPr>
          <p:cNvPr id="6" name="TextBox 5">
            <a:extLst>
              <a:ext uri="{FF2B5EF4-FFF2-40B4-BE49-F238E27FC236}">
                <a16:creationId xmlns:a16="http://schemas.microsoft.com/office/drawing/2014/main" id="{3B5D2F6B-9713-D577-02D4-ED88959A6200}"/>
              </a:ext>
            </a:extLst>
          </p:cNvPr>
          <p:cNvSpPr txBox="1"/>
          <p:nvPr/>
        </p:nvSpPr>
        <p:spPr>
          <a:xfrm>
            <a:off x="5620512" y="387941"/>
            <a:ext cx="6315456" cy="3693319"/>
          </a:xfrm>
          <a:prstGeom prst="rect">
            <a:avLst/>
          </a:prstGeom>
          <a:solidFill>
            <a:schemeClr val="tx1"/>
          </a:solidFill>
        </p:spPr>
        <p:txBody>
          <a:bodyPr wrap="square">
            <a:spAutoFit/>
          </a:bodyPr>
          <a:lstStyle/>
          <a:p>
            <a:r>
              <a:rPr lang="en-MY" b="0" dirty="0">
                <a:solidFill>
                  <a:srgbClr val="FCFCFA"/>
                </a:solidFill>
                <a:effectLst/>
                <a:latin typeface="Menlo" panose="020B0609030804020204" pitchFamily="49" charset="0"/>
              </a:rPr>
              <a:t>cost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i="1" dirty="0">
                <a:solidFill>
                  <a:srgbClr val="78DCE8"/>
                </a:solidFill>
                <a:effectLst/>
                <a:latin typeface="Menlo" panose="020B0609030804020204" pitchFamily="49" charset="0"/>
              </a:rPr>
              <a:t>float</a:t>
            </a:r>
            <a:r>
              <a:rPr lang="en-MY" b="0" dirty="0">
                <a:solidFill>
                  <a:srgbClr val="939293"/>
                </a:solidFill>
                <a:effectLst/>
                <a:latin typeface="Menlo" panose="020B0609030804020204" pitchFamily="49" charset="0"/>
              </a:rPr>
              <a:t>(</a:t>
            </a:r>
            <a:r>
              <a:rPr lang="en-MY" b="0" dirty="0">
                <a:solidFill>
                  <a:srgbClr val="A9DC76"/>
                </a:solidFill>
                <a:effectLst/>
                <a:latin typeface="Menlo" panose="020B0609030804020204" pitchFamily="49" charset="0"/>
              </a:rPr>
              <a:t>input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Enter the cost of the bike (RM)&gt;&gt;</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br>
              <a:rPr lang="en-MY" b="0" dirty="0">
                <a:solidFill>
                  <a:srgbClr val="FCFCFA"/>
                </a:solidFill>
                <a:effectLst/>
                <a:latin typeface="Menlo" panose="020B0609030804020204" pitchFamily="49" charset="0"/>
              </a:rPr>
            </a:br>
            <a:r>
              <a:rPr lang="en-MY" b="0" dirty="0">
                <a:solidFill>
                  <a:srgbClr val="FF6188"/>
                </a:solidFill>
                <a:effectLst/>
                <a:latin typeface="Menlo" panose="020B0609030804020204" pitchFamily="49" charset="0"/>
              </a:rPr>
              <a:t>if</a:t>
            </a:r>
            <a:r>
              <a:rPr lang="en-MY" b="0" dirty="0">
                <a:solidFill>
                  <a:srgbClr val="FCFCFA"/>
                </a:solidFill>
                <a:effectLst/>
                <a:latin typeface="Menlo" panose="020B0609030804020204" pitchFamily="49" charset="0"/>
              </a:rPr>
              <a:t> cost </a:t>
            </a:r>
            <a:r>
              <a:rPr lang="en-MY" b="0" dirty="0">
                <a:solidFill>
                  <a:srgbClr val="FF6188"/>
                </a:solidFill>
                <a:effectLst/>
                <a:latin typeface="Menlo" panose="020B0609030804020204" pitchFamily="49" charset="0"/>
              </a:rPr>
              <a:t>&gt;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10000</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dirty="0">
                <a:solidFill>
                  <a:srgbClr val="FCFCFA"/>
                </a:solidFill>
                <a:latin typeface="Menlo" panose="020B0609030804020204" pitchFamily="49" charset="0"/>
              </a:rPr>
              <a:t>  </a:t>
            </a:r>
            <a:r>
              <a:rPr lang="en-MY" b="0" dirty="0">
                <a:solidFill>
                  <a:srgbClr val="FCFCFA"/>
                </a:solidFill>
                <a:effectLst/>
                <a:latin typeface="Menlo" panose="020B0609030804020204" pitchFamily="49" charset="0"/>
              </a:rPr>
              <a:t>tax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cost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0.15</a:t>
            </a:r>
            <a:endParaRPr lang="en-MY" b="0" dirty="0">
              <a:solidFill>
                <a:srgbClr val="FCFCFA"/>
              </a:solidFill>
              <a:effectLst/>
              <a:latin typeface="Menlo" panose="020B0609030804020204" pitchFamily="49" charset="0"/>
            </a:endParaRPr>
          </a:p>
          <a:p>
            <a:br>
              <a:rPr lang="en-MY" b="0" dirty="0">
                <a:solidFill>
                  <a:srgbClr val="FCFCFA"/>
                </a:solidFill>
                <a:effectLst/>
                <a:latin typeface="Menlo" panose="020B0609030804020204" pitchFamily="49" charset="0"/>
              </a:rPr>
            </a:br>
            <a:r>
              <a:rPr lang="en-MY" b="0" dirty="0" err="1">
                <a:solidFill>
                  <a:srgbClr val="FF6188"/>
                </a:solidFill>
                <a:effectLst/>
                <a:latin typeface="Menlo" panose="020B0609030804020204" pitchFamily="49" charset="0"/>
              </a:rPr>
              <a:t>elif</a:t>
            </a:r>
            <a:r>
              <a:rPr lang="en-MY" b="0" dirty="0">
                <a:solidFill>
                  <a:srgbClr val="FCFCFA"/>
                </a:solidFill>
                <a:effectLst/>
                <a:latin typeface="Menlo" panose="020B0609030804020204" pitchFamily="49" charset="0"/>
              </a:rPr>
              <a:t> cost </a:t>
            </a:r>
            <a:r>
              <a:rPr lang="en-MY" b="0" dirty="0">
                <a:solidFill>
                  <a:srgbClr val="FF6188"/>
                </a:solidFill>
                <a:effectLst/>
                <a:latin typeface="Menlo" panose="020B0609030804020204" pitchFamily="49" charset="0"/>
              </a:rPr>
              <a:t>&gt;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5000</a:t>
            </a:r>
            <a:r>
              <a:rPr lang="en-MY" b="0" dirty="0">
                <a:solidFill>
                  <a:srgbClr val="FCFCFA"/>
                </a:solidFill>
                <a:effectLst/>
                <a:latin typeface="Menlo" panose="020B0609030804020204" pitchFamily="49" charset="0"/>
              </a:rPr>
              <a:t> </a:t>
            </a:r>
            <a:r>
              <a:rPr lang="en-MY" b="0" dirty="0">
                <a:solidFill>
                  <a:srgbClr val="FF6188"/>
                </a:solidFill>
                <a:effectLst/>
                <a:latin typeface="Menlo" panose="020B0609030804020204" pitchFamily="49" charset="0"/>
              </a:rPr>
              <a:t>and</a:t>
            </a:r>
            <a:r>
              <a:rPr lang="en-MY" b="0" dirty="0">
                <a:solidFill>
                  <a:srgbClr val="FCFCFA"/>
                </a:solidFill>
                <a:effectLst/>
                <a:latin typeface="Menlo" panose="020B0609030804020204" pitchFamily="49" charset="0"/>
              </a:rPr>
              <a:t> cost </a:t>
            </a:r>
            <a:r>
              <a:rPr lang="en-MY" b="0" dirty="0">
                <a:solidFill>
                  <a:srgbClr val="FF6188"/>
                </a:solidFill>
                <a:effectLst/>
                <a:latin typeface="Menlo" panose="020B0609030804020204" pitchFamily="49" charset="0"/>
              </a:rPr>
              <a:t>&lt;=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10000</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FCFCFA"/>
                </a:solidFill>
                <a:effectLst/>
                <a:latin typeface="Menlo" panose="020B0609030804020204" pitchFamily="49" charset="0"/>
              </a:rPr>
              <a:t>  tax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cost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0.1</a:t>
            </a:r>
            <a:endParaRPr lang="en-MY" b="0" dirty="0">
              <a:solidFill>
                <a:srgbClr val="FCFCFA"/>
              </a:solidFill>
              <a:effectLst/>
              <a:latin typeface="Menlo" panose="020B0609030804020204" pitchFamily="49" charset="0"/>
            </a:endParaRPr>
          </a:p>
          <a:p>
            <a:br>
              <a:rPr lang="en-MY" b="0" dirty="0">
                <a:solidFill>
                  <a:srgbClr val="FCFCFA"/>
                </a:solidFill>
                <a:effectLst/>
                <a:latin typeface="Menlo" panose="020B0609030804020204" pitchFamily="49" charset="0"/>
              </a:rPr>
            </a:br>
            <a:r>
              <a:rPr lang="en-MY" b="0" dirty="0">
                <a:solidFill>
                  <a:srgbClr val="FF6188"/>
                </a:solidFill>
                <a:effectLst/>
                <a:latin typeface="Menlo" panose="020B0609030804020204" pitchFamily="49" charset="0"/>
              </a:rPr>
              <a:t>else</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a:p>
            <a:r>
              <a:rPr lang="en-MY" b="0" dirty="0">
                <a:solidFill>
                  <a:srgbClr val="FCFCFA"/>
                </a:solidFill>
                <a:effectLst/>
                <a:latin typeface="Menlo" panose="020B0609030804020204" pitchFamily="49" charset="0"/>
              </a:rPr>
              <a:t>  tax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cost </a:t>
            </a:r>
            <a:r>
              <a:rPr lang="en-MY" b="0" dirty="0">
                <a:solidFill>
                  <a:srgbClr val="FF6188"/>
                </a:solidFill>
                <a:effectLst/>
                <a:latin typeface="Menlo" panose="020B0609030804020204" pitchFamily="49" charset="0"/>
              </a:rPr>
              <a:t>*</a:t>
            </a:r>
            <a:r>
              <a:rPr lang="en-MY" b="0" dirty="0">
                <a:solidFill>
                  <a:srgbClr val="FCFCFA"/>
                </a:solidFill>
                <a:effectLst/>
                <a:latin typeface="Menlo" panose="020B0609030804020204" pitchFamily="49" charset="0"/>
              </a:rPr>
              <a:t> </a:t>
            </a:r>
            <a:r>
              <a:rPr lang="en-MY" b="0" dirty="0">
                <a:solidFill>
                  <a:srgbClr val="AB9DF2"/>
                </a:solidFill>
                <a:effectLst/>
                <a:latin typeface="Menlo" panose="020B0609030804020204" pitchFamily="49" charset="0"/>
              </a:rPr>
              <a:t>0.05</a:t>
            </a:r>
            <a:endParaRPr lang="en-MY" b="0" dirty="0">
              <a:solidFill>
                <a:srgbClr val="FCFCFA"/>
              </a:solidFill>
              <a:effectLst/>
              <a:latin typeface="Menlo" panose="020B0609030804020204" pitchFamily="49" charset="0"/>
            </a:endParaRPr>
          </a:p>
          <a:p>
            <a:br>
              <a:rPr lang="en-MY" b="0" dirty="0">
                <a:solidFill>
                  <a:srgbClr val="FCFCFA"/>
                </a:solidFill>
                <a:effectLst/>
                <a:latin typeface="Menlo" panose="020B0609030804020204" pitchFamily="49" charset="0"/>
              </a:rPr>
            </a:br>
            <a:r>
              <a:rPr lang="en-MY" b="0" dirty="0">
                <a:solidFill>
                  <a:srgbClr val="A9DC76"/>
                </a:solidFill>
                <a:effectLst/>
                <a:latin typeface="Menlo" panose="020B0609030804020204" pitchFamily="49" charset="0"/>
              </a:rPr>
              <a:t>print</a:t>
            </a:r>
            <a:r>
              <a:rPr lang="en-MY" b="0" dirty="0">
                <a:solidFill>
                  <a:srgbClr val="939293"/>
                </a:solidFill>
                <a:effectLst/>
                <a:latin typeface="Menlo" panose="020B0609030804020204" pitchFamily="49" charset="0"/>
              </a:rPr>
              <a:t>("</a:t>
            </a:r>
            <a:r>
              <a:rPr lang="en-MY" b="0" dirty="0">
                <a:solidFill>
                  <a:srgbClr val="FFD866"/>
                </a:solidFill>
                <a:effectLst/>
                <a:latin typeface="Menlo" panose="020B0609030804020204" pitchFamily="49" charset="0"/>
              </a:rPr>
              <a:t>The road tax for the bike is </a:t>
            </a:r>
            <a:r>
              <a:rPr lang="en-MY" b="0" dirty="0" err="1">
                <a:solidFill>
                  <a:srgbClr val="FFD866"/>
                </a:solidFill>
                <a:effectLst/>
                <a:latin typeface="Menlo" panose="020B0609030804020204" pitchFamily="49" charset="0"/>
              </a:rPr>
              <a:t>RM</a:t>
            </a:r>
            <a:r>
              <a:rPr lang="en-MY" b="0" dirty="0" err="1">
                <a:solidFill>
                  <a:srgbClr val="939293"/>
                </a:solidFill>
                <a:effectLst/>
                <a:latin typeface="Menlo" panose="020B0609030804020204" pitchFamily="49" charset="0"/>
              </a:rPr>
              <a:t>",</a:t>
            </a:r>
            <a:r>
              <a:rPr lang="en-MY" b="0" dirty="0" err="1">
                <a:solidFill>
                  <a:srgbClr val="FCFCFA"/>
                </a:solidFill>
                <a:effectLst/>
                <a:latin typeface="Menlo" panose="020B0609030804020204" pitchFamily="49" charset="0"/>
              </a:rPr>
              <a:t>tax</a:t>
            </a:r>
            <a:r>
              <a:rPr lang="en-MY" b="0" dirty="0">
                <a:solidFill>
                  <a:srgbClr val="939293"/>
                </a:solidFill>
                <a:effectLst/>
                <a:latin typeface="Menlo" panose="020B0609030804020204" pitchFamily="49" charset="0"/>
              </a:rPr>
              <a:t>)</a:t>
            </a:r>
            <a:endParaRPr lang="en-MY" b="0" dirty="0">
              <a:solidFill>
                <a:srgbClr val="FCFCFA"/>
              </a:solidFill>
              <a:effectLst/>
              <a:latin typeface="Menlo" panose="020B0609030804020204" pitchFamily="49" charset="0"/>
            </a:endParaRPr>
          </a:p>
        </p:txBody>
      </p:sp>
      <p:graphicFrame>
        <p:nvGraphicFramePr>
          <p:cNvPr id="5" name="Group 42">
            <a:extLst>
              <a:ext uri="{FF2B5EF4-FFF2-40B4-BE49-F238E27FC236}">
                <a16:creationId xmlns:a16="http://schemas.microsoft.com/office/drawing/2014/main" id="{C3F8807A-FD92-804B-4FCC-85D4B70DEEB6}"/>
              </a:ext>
            </a:extLst>
          </p:cNvPr>
          <p:cNvGraphicFramePr>
            <a:graphicFrameLocks noGrp="1"/>
          </p:cNvGraphicFramePr>
          <p:nvPr>
            <p:extLst>
              <p:ext uri="{D42A27DB-BD31-4B8C-83A1-F6EECF244321}">
                <p14:modId xmlns:p14="http://schemas.microsoft.com/office/powerpoint/2010/main" val="3196184353"/>
              </p:ext>
            </p:extLst>
          </p:nvPr>
        </p:nvGraphicFramePr>
        <p:xfrm>
          <a:off x="842284" y="4202165"/>
          <a:ext cx="4778228" cy="1639643"/>
        </p:xfrm>
        <a:graphic>
          <a:graphicData uri="http://schemas.openxmlformats.org/drawingml/2006/table">
            <a:tbl>
              <a:tblPr/>
              <a:tblGrid>
                <a:gridCol w="2803513">
                  <a:extLst>
                    <a:ext uri="{9D8B030D-6E8A-4147-A177-3AD203B41FA5}">
                      <a16:colId xmlns:a16="http://schemas.microsoft.com/office/drawing/2014/main" val="20000"/>
                    </a:ext>
                  </a:extLst>
                </a:gridCol>
                <a:gridCol w="1974715">
                  <a:extLst>
                    <a:ext uri="{9D8B030D-6E8A-4147-A177-3AD203B41FA5}">
                      <a16:colId xmlns:a16="http://schemas.microsoft.com/office/drawing/2014/main" val="20001"/>
                    </a:ext>
                  </a:extLst>
                </a:gridCol>
              </a:tblGrid>
              <a:tr h="411101">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2000" b="1" i="0" u="none" strike="noStrike" cap="none" normalizeH="0" baseline="0" dirty="0">
                          <a:ln>
                            <a:noFill/>
                          </a:ln>
                          <a:solidFill>
                            <a:schemeClr val="tx1"/>
                          </a:solidFill>
                          <a:effectLst/>
                          <a:latin typeface="Verdana" charset="0"/>
                          <a:ea typeface="Times New Roman" charset="0"/>
                          <a:cs typeface="Times New Roman" charset="0"/>
                        </a:rPr>
                        <a:t>Cost (RM)</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2000" b="1" i="0" u="none" strike="noStrike" cap="none" normalizeH="0" baseline="0" dirty="0">
                          <a:ln>
                            <a:noFill/>
                          </a:ln>
                          <a:solidFill>
                            <a:schemeClr val="tx1"/>
                          </a:solidFill>
                          <a:effectLst/>
                          <a:latin typeface="Verdana" charset="0"/>
                          <a:ea typeface="Times New Roman" charset="0"/>
                          <a:cs typeface="Times New Roman" charset="0"/>
                        </a:rPr>
                        <a:t>Tax</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14">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Consolas" panose="020B0609020204030204" pitchFamily="49" charset="0"/>
                          <a:ea typeface="Times New Roman" charset="0"/>
                          <a:cs typeface="Consolas" panose="020B0609020204030204" pitchFamily="49" charset="0"/>
                        </a:rPr>
                        <a:t>&gt; 10000</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Consolas" panose="020B0609020204030204" pitchFamily="49" charset="0"/>
                          <a:ea typeface="Times New Roman" charset="0"/>
                          <a:cs typeface="Consolas" panose="020B0609020204030204" pitchFamily="49" charset="0"/>
                        </a:rPr>
                        <a:t>15%</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14">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Consolas" panose="020B0609020204030204" pitchFamily="49" charset="0"/>
                          <a:ea typeface="Times New Roman" charset="0"/>
                          <a:cs typeface="Consolas" panose="020B0609020204030204" pitchFamily="49" charset="0"/>
                        </a:rPr>
                        <a:t>&gt; 5000 and &lt;=10000</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Consolas" panose="020B0609020204030204" pitchFamily="49" charset="0"/>
                          <a:ea typeface="Times New Roman" charset="0"/>
                          <a:cs typeface="Consolas" panose="020B0609020204030204" pitchFamily="49" charset="0"/>
                        </a:rPr>
                        <a:t>10%</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14">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Consolas" panose="020B0609020204030204" pitchFamily="49" charset="0"/>
                          <a:ea typeface="Times New Roman" charset="0"/>
                          <a:cs typeface="Consolas" panose="020B0609020204030204" pitchFamily="49" charset="0"/>
                        </a:rPr>
                        <a:t>&lt;= 5000</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B641B"/>
                        </a:buClr>
                        <a:buSzPct val="95000"/>
                        <a:buFont typeface="Wingdings 2" charset="2"/>
                        <a:buNone/>
                        <a:tabLst/>
                      </a:pPr>
                      <a:r>
                        <a:rPr kumimoji="0" lang="en-US" sz="1800" b="0" i="0" u="none" strike="noStrike" cap="none" normalizeH="0" baseline="0" dirty="0">
                          <a:ln>
                            <a:noFill/>
                          </a:ln>
                          <a:solidFill>
                            <a:schemeClr val="tx1"/>
                          </a:solidFill>
                          <a:effectLst/>
                          <a:latin typeface="Consolas" panose="020B0609020204030204" pitchFamily="49" charset="0"/>
                          <a:ea typeface="Times New Roman" charset="0"/>
                          <a:cs typeface="Consolas" panose="020B0609020204030204" pitchFamily="49" charset="0"/>
                        </a:rPr>
                        <a:t>5%</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8446360"/>
                  </a:ext>
                </a:extLst>
              </a:tr>
            </a:tbl>
          </a:graphicData>
        </a:graphic>
      </p:graphicFrame>
    </p:spTree>
    <p:extLst>
      <p:ext uri="{BB962C8B-B14F-4D97-AF65-F5344CB8AC3E}">
        <p14:creationId xmlns:p14="http://schemas.microsoft.com/office/powerpoint/2010/main" val="196987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8800-79AA-C3CE-E839-94950A916404}"/>
              </a:ext>
            </a:extLst>
          </p:cNvPr>
          <p:cNvSpPr>
            <a:spLocks noGrp="1"/>
          </p:cNvSpPr>
          <p:nvPr>
            <p:ph type="title"/>
          </p:nvPr>
        </p:nvSpPr>
        <p:spPr>
          <a:xfrm>
            <a:off x="975360" y="786384"/>
            <a:ext cx="10241280" cy="1234440"/>
          </a:xfrm>
        </p:spPr>
        <p:txBody>
          <a:bodyPr/>
          <a:lstStyle/>
          <a:p>
            <a:r>
              <a:rPr lang="en-US" dirty="0"/>
              <a:t>THE “</a:t>
            </a:r>
            <a:r>
              <a:rPr lang="en-US" cap="none" dirty="0"/>
              <a:t>if</a:t>
            </a:r>
            <a:r>
              <a:rPr lang="en-US" dirty="0"/>
              <a:t>” statement</a:t>
            </a:r>
          </a:p>
        </p:txBody>
      </p:sp>
      <p:sp>
        <p:nvSpPr>
          <p:cNvPr id="3" name="Content Placeholder 2">
            <a:extLst>
              <a:ext uri="{FF2B5EF4-FFF2-40B4-BE49-F238E27FC236}">
                <a16:creationId xmlns:a16="http://schemas.microsoft.com/office/drawing/2014/main" id="{8DD0E783-D06D-3257-B567-5B77DFDECD11}"/>
              </a:ext>
            </a:extLst>
          </p:cNvPr>
          <p:cNvSpPr>
            <a:spLocks noGrp="1"/>
          </p:cNvSpPr>
          <p:nvPr>
            <p:ph idx="1"/>
          </p:nvPr>
        </p:nvSpPr>
        <p:spPr>
          <a:xfrm>
            <a:off x="975360" y="2112264"/>
            <a:ext cx="10241280" cy="3959352"/>
          </a:xfrm>
        </p:spPr>
        <p:txBody>
          <a:bodyPr/>
          <a:lstStyle/>
          <a:p>
            <a:r>
              <a:rPr lang="en-US" dirty="0"/>
              <a:t>Executes a block if a test is true, another if false</a:t>
            </a:r>
          </a:p>
          <a:p>
            <a:r>
              <a:rPr lang="en-US" b="1" dirty="0"/>
              <a:t>Syntax</a:t>
            </a:r>
            <a:r>
              <a:rPr lang="en-US" dirty="0"/>
              <a:t>:</a:t>
            </a:r>
          </a:p>
          <a:p>
            <a:pPr marL="0" indent="0">
              <a:buNone/>
            </a:pPr>
            <a:endParaRPr lang="en-US" dirty="0"/>
          </a:p>
        </p:txBody>
      </p:sp>
      <p:sp>
        <p:nvSpPr>
          <p:cNvPr id="6" name="TextBox 5">
            <a:extLst>
              <a:ext uri="{FF2B5EF4-FFF2-40B4-BE49-F238E27FC236}">
                <a16:creationId xmlns:a16="http://schemas.microsoft.com/office/drawing/2014/main" id="{1C0BDBFC-4E25-1A6C-CB79-4BF0195443E0}"/>
              </a:ext>
            </a:extLst>
          </p:cNvPr>
          <p:cNvSpPr txBox="1"/>
          <p:nvPr/>
        </p:nvSpPr>
        <p:spPr>
          <a:xfrm>
            <a:off x="1048947" y="3231215"/>
            <a:ext cx="6098720" cy="992579"/>
          </a:xfrm>
          <a:prstGeom prst="rect">
            <a:avLst/>
          </a:prstGeom>
          <a:noFill/>
        </p:spPr>
        <p:txBody>
          <a:bodyPr wrap="square">
            <a:spAutoFit/>
          </a:bodyPr>
          <a:lstStyle/>
          <a:p>
            <a:pPr lvl="1">
              <a:lnSpc>
                <a:spcPct val="80000"/>
              </a:lnSpc>
            </a:pPr>
            <a:r>
              <a:rPr lang="en-US" dirty="0">
                <a:latin typeface="Courier New" panose="02070309020205020404" pitchFamily="49" charset="0"/>
              </a:rPr>
              <a:t>if </a:t>
            </a:r>
            <a:r>
              <a:rPr lang="en-US" b="1" dirty="0"/>
              <a:t>test</a:t>
            </a:r>
            <a:r>
              <a:rPr lang="en-US" dirty="0">
                <a:latin typeface="Courier New" panose="02070309020205020404" pitchFamily="49" charset="0"/>
              </a:rPr>
              <a:t>:</a:t>
            </a:r>
          </a:p>
          <a:p>
            <a:pPr lvl="1">
              <a:lnSpc>
                <a:spcPct val="80000"/>
              </a:lnSpc>
            </a:pPr>
            <a:r>
              <a:rPr lang="en-US" dirty="0">
                <a:latin typeface="Courier New" panose="02070309020205020404" pitchFamily="49" charset="0"/>
              </a:rPr>
              <a:t>	    </a:t>
            </a:r>
            <a:r>
              <a:rPr lang="en-US" b="1" dirty="0"/>
              <a:t>statement(s)</a:t>
            </a:r>
            <a:endParaRPr lang="en-US" dirty="0">
              <a:latin typeface="Courier New" panose="02070309020205020404" pitchFamily="49" charset="0"/>
            </a:endParaRPr>
          </a:p>
          <a:p>
            <a:pPr lvl="1">
              <a:lnSpc>
                <a:spcPct val="80000"/>
              </a:lnSpc>
            </a:pPr>
            <a:r>
              <a:rPr lang="en-US" dirty="0">
                <a:latin typeface="Courier New" panose="02070309020205020404" pitchFamily="49" charset="0"/>
              </a:rPr>
              <a:t>else:</a:t>
            </a:r>
          </a:p>
          <a:p>
            <a:pPr lvl="1">
              <a:lnSpc>
                <a:spcPct val="80000"/>
              </a:lnSpc>
            </a:pPr>
            <a:r>
              <a:rPr lang="en-US" dirty="0">
                <a:latin typeface="Courier New" panose="02070309020205020404" pitchFamily="49" charset="0"/>
              </a:rPr>
              <a:t>	    </a:t>
            </a:r>
            <a:r>
              <a:rPr lang="en-US" b="1" dirty="0"/>
              <a:t>statement(s)</a:t>
            </a:r>
            <a:endParaRPr lang="en-US" dirty="0">
              <a:latin typeface="Courier New" panose="02070309020205020404" pitchFamily="49" charset="0"/>
            </a:endParaRPr>
          </a:p>
        </p:txBody>
      </p:sp>
      <p:pic>
        <p:nvPicPr>
          <p:cNvPr id="4" name="Picture 3" descr="if_else">
            <a:extLst>
              <a:ext uri="{FF2B5EF4-FFF2-40B4-BE49-F238E27FC236}">
                <a16:creationId xmlns:a16="http://schemas.microsoft.com/office/drawing/2014/main" id="{752DE853-4033-D0A6-5D45-A5A546E98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812" y="4091940"/>
            <a:ext cx="3254375"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33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8800-79AA-C3CE-E839-94950A916404}"/>
              </a:ext>
            </a:extLst>
          </p:cNvPr>
          <p:cNvSpPr>
            <a:spLocks noGrp="1"/>
          </p:cNvSpPr>
          <p:nvPr>
            <p:ph type="title"/>
          </p:nvPr>
        </p:nvSpPr>
        <p:spPr>
          <a:xfrm>
            <a:off x="975360" y="786384"/>
            <a:ext cx="10241280" cy="1234440"/>
          </a:xfrm>
        </p:spPr>
        <p:txBody>
          <a:bodyPr/>
          <a:lstStyle/>
          <a:p>
            <a:r>
              <a:rPr lang="en-US" dirty="0"/>
              <a:t>THE “</a:t>
            </a:r>
            <a:r>
              <a:rPr lang="en-US" cap="none" dirty="0"/>
              <a:t>if</a:t>
            </a:r>
            <a:r>
              <a:rPr lang="en-US" dirty="0"/>
              <a:t>” statement</a:t>
            </a:r>
          </a:p>
        </p:txBody>
      </p:sp>
      <p:sp>
        <p:nvSpPr>
          <p:cNvPr id="3" name="Content Placeholder 2">
            <a:extLst>
              <a:ext uri="{FF2B5EF4-FFF2-40B4-BE49-F238E27FC236}">
                <a16:creationId xmlns:a16="http://schemas.microsoft.com/office/drawing/2014/main" id="{8DD0E783-D06D-3257-B567-5B77DFDECD11}"/>
              </a:ext>
            </a:extLst>
          </p:cNvPr>
          <p:cNvSpPr>
            <a:spLocks noGrp="1"/>
          </p:cNvSpPr>
          <p:nvPr>
            <p:ph idx="1"/>
          </p:nvPr>
        </p:nvSpPr>
        <p:spPr>
          <a:xfrm>
            <a:off x="975360" y="2112264"/>
            <a:ext cx="10241280" cy="3959352"/>
          </a:xfrm>
        </p:spPr>
        <p:txBody>
          <a:bodyPr/>
          <a:lstStyle/>
          <a:p>
            <a:r>
              <a:rPr lang="en-US" b="1" dirty="0"/>
              <a:t>Example:</a:t>
            </a:r>
          </a:p>
        </p:txBody>
      </p:sp>
      <p:pic>
        <p:nvPicPr>
          <p:cNvPr id="5" name="Picture 4">
            <a:extLst>
              <a:ext uri="{FF2B5EF4-FFF2-40B4-BE49-F238E27FC236}">
                <a16:creationId xmlns:a16="http://schemas.microsoft.com/office/drawing/2014/main" id="{014B2F12-0345-9FB7-8C84-6385E265BA23}"/>
              </a:ext>
            </a:extLst>
          </p:cNvPr>
          <p:cNvPicPr>
            <a:picLocks noChangeAspect="1"/>
          </p:cNvPicPr>
          <p:nvPr/>
        </p:nvPicPr>
        <p:blipFill>
          <a:blip r:embed="rId2"/>
          <a:stretch>
            <a:fillRect/>
          </a:stretch>
        </p:blipFill>
        <p:spPr>
          <a:xfrm>
            <a:off x="2387600" y="2029968"/>
            <a:ext cx="7416800" cy="4318000"/>
          </a:xfrm>
          <a:prstGeom prst="rect">
            <a:avLst/>
          </a:prstGeom>
        </p:spPr>
      </p:pic>
    </p:spTree>
    <p:extLst>
      <p:ext uri="{BB962C8B-B14F-4D97-AF65-F5344CB8AC3E}">
        <p14:creationId xmlns:p14="http://schemas.microsoft.com/office/powerpoint/2010/main" val="867425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2F3CB-CAD7-7E13-AB43-02E30DD2CA59}"/>
              </a:ext>
            </a:extLst>
          </p:cNvPr>
          <p:cNvSpPr>
            <a:spLocks noGrp="1"/>
          </p:cNvSpPr>
          <p:nvPr>
            <p:ph type="title"/>
          </p:nvPr>
        </p:nvSpPr>
        <p:spPr>
          <a:xfrm>
            <a:off x="975359" y="613047"/>
            <a:ext cx="10241280" cy="1234440"/>
          </a:xfrm>
        </p:spPr>
        <p:txBody>
          <a:bodyPr/>
          <a:lstStyle/>
          <a:p>
            <a:r>
              <a:rPr lang="en-US" dirty="0"/>
              <a:t>Operator – relational operator</a:t>
            </a:r>
          </a:p>
        </p:txBody>
      </p:sp>
      <p:sp>
        <p:nvSpPr>
          <p:cNvPr id="3" name="Content Placeholder 2">
            <a:extLst>
              <a:ext uri="{FF2B5EF4-FFF2-40B4-BE49-F238E27FC236}">
                <a16:creationId xmlns:a16="http://schemas.microsoft.com/office/drawing/2014/main" id="{56F05CEA-64FE-B495-DA59-2348B7F01A99}"/>
              </a:ext>
            </a:extLst>
          </p:cNvPr>
          <p:cNvSpPr>
            <a:spLocks noGrp="1"/>
          </p:cNvSpPr>
          <p:nvPr>
            <p:ph idx="1"/>
          </p:nvPr>
        </p:nvSpPr>
        <p:spPr>
          <a:xfrm>
            <a:off x="975359" y="1847487"/>
            <a:ext cx="10241280" cy="3959352"/>
          </a:xfrm>
        </p:spPr>
        <p:txBody>
          <a:bodyPr/>
          <a:lstStyle/>
          <a:p>
            <a:r>
              <a:rPr lang="en-US" dirty="0"/>
              <a:t>if statements use logical test</a:t>
            </a:r>
          </a:p>
          <a:p>
            <a:r>
              <a:rPr lang="en-US" dirty="0"/>
              <a:t>Tests use relational operators</a:t>
            </a:r>
          </a:p>
          <a:p>
            <a:pPr marL="0" indent="0">
              <a:buNone/>
            </a:pPr>
            <a:endParaRPr lang="en-US" dirty="0"/>
          </a:p>
        </p:txBody>
      </p:sp>
      <p:graphicFrame>
        <p:nvGraphicFramePr>
          <p:cNvPr id="4" name="Table 4">
            <a:extLst>
              <a:ext uri="{FF2B5EF4-FFF2-40B4-BE49-F238E27FC236}">
                <a16:creationId xmlns:a16="http://schemas.microsoft.com/office/drawing/2014/main" id="{05DE9918-A2A4-8907-0842-8BC4DCC720C0}"/>
              </a:ext>
            </a:extLst>
          </p:cNvPr>
          <p:cNvGraphicFramePr>
            <a:graphicFrameLocks noGrp="1"/>
          </p:cNvGraphicFramePr>
          <p:nvPr>
            <p:extLst>
              <p:ext uri="{D42A27DB-BD31-4B8C-83A1-F6EECF244321}">
                <p14:modId xmlns:p14="http://schemas.microsoft.com/office/powerpoint/2010/main" val="726945929"/>
              </p:ext>
            </p:extLst>
          </p:nvPr>
        </p:nvGraphicFramePr>
        <p:xfrm>
          <a:off x="2031999" y="3081927"/>
          <a:ext cx="8127999" cy="2595880"/>
        </p:xfrm>
        <a:graphic>
          <a:graphicData uri="http://schemas.openxmlformats.org/drawingml/2006/table">
            <a:tbl>
              <a:tblPr firstRow="1" bandRow="1">
                <a:tableStyleId>{00A15C55-8517-42AA-B614-E9B94910E393}</a:tableStyleId>
              </a:tblPr>
              <a:tblGrid>
                <a:gridCol w="2709333">
                  <a:extLst>
                    <a:ext uri="{9D8B030D-6E8A-4147-A177-3AD203B41FA5}">
                      <a16:colId xmlns:a16="http://schemas.microsoft.com/office/drawing/2014/main" val="3517003161"/>
                    </a:ext>
                  </a:extLst>
                </a:gridCol>
                <a:gridCol w="2709333">
                  <a:extLst>
                    <a:ext uri="{9D8B030D-6E8A-4147-A177-3AD203B41FA5}">
                      <a16:colId xmlns:a16="http://schemas.microsoft.com/office/drawing/2014/main" val="3285018612"/>
                    </a:ext>
                  </a:extLst>
                </a:gridCol>
                <a:gridCol w="2709333">
                  <a:extLst>
                    <a:ext uri="{9D8B030D-6E8A-4147-A177-3AD203B41FA5}">
                      <a16:colId xmlns:a16="http://schemas.microsoft.com/office/drawing/2014/main" val="316047169"/>
                    </a:ext>
                  </a:extLst>
                </a:gridCol>
              </a:tblGrid>
              <a:tr h="370840">
                <a:tc>
                  <a:txBody>
                    <a:bodyPr/>
                    <a:lstStyle/>
                    <a:p>
                      <a:pPr algn="ctr"/>
                      <a:r>
                        <a:rPr lang="en-US" dirty="0"/>
                        <a:t>Operator</a:t>
                      </a:r>
                    </a:p>
                  </a:txBody>
                  <a:tcPr/>
                </a:tc>
                <a:tc>
                  <a:txBody>
                    <a:bodyPr/>
                    <a:lstStyle/>
                    <a:p>
                      <a:pPr algn="ctr"/>
                      <a:r>
                        <a:rPr lang="en-US" dirty="0"/>
                        <a:t>Name</a:t>
                      </a:r>
                    </a:p>
                  </a:txBody>
                  <a:tcPr/>
                </a:tc>
                <a:tc>
                  <a:txBody>
                    <a:bodyPr/>
                    <a:lstStyle/>
                    <a:p>
                      <a:pPr algn="ctr"/>
                      <a:r>
                        <a:rPr lang="en-US" dirty="0"/>
                        <a:t>Example</a:t>
                      </a:r>
                    </a:p>
                  </a:txBody>
                  <a:tcPr/>
                </a:tc>
                <a:extLst>
                  <a:ext uri="{0D108BD9-81ED-4DB2-BD59-A6C34878D82A}">
                    <a16:rowId xmlns:a16="http://schemas.microsoft.com/office/drawing/2014/main" val="558434890"/>
                  </a:ext>
                </a:extLst>
              </a:tr>
              <a:tr h="370840">
                <a:tc>
                  <a:txBody>
                    <a:bodyPr/>
                    <a:lstStyle/>
                    <a:p>
                      <a:pPr algn="ctr"/>
                      <a:r>
                        <a:rPr lang="en-US" dirty="0"/>
                        <a:t>==</a:t>
                      </a:r>
                    </a:p>
                  </a:txBody>
                  <a:tcPr/>
                </a:tc>
                <a:tc>
                  <a:txBody>
                    <a:bodyPr/>
                    <a:lstStyle/>
                    <a:p>
                      <a:pPr algn="ctr"/>
                      <a:r>
                        <a:rPr lang="en-US" dirty="0"/>
                        <a:t>Equal</a:t>
                      </a:r>
                    </a:p>
                  </a:txBody>
                  <a:tcPr/>
                </a:tc>
                <a:tc>
                  <a:txBody>
                    <a:bodyPr/>
                    <a:lstStyle/>
                    <a:p>
                      <a:pPr algn="ctr"/>
                      <a:r>
                        <a:rPr lang="en-US" dirty="0"/>
                        <a:t>x == y</a:t>
                      </a:r>
                    </a:p>
                  </a:txBody>
                  <a:tcPr/>
                </a:tc>
                <a:extLst>
                  <a:ext uri="{0D108BD9-81ED-4DB2-BD59-A6C34878D82A}">
                    <a16:rowId xmlns:a16="http://schemas.microsoft.com/office/drawing/2014/main" val="1967715943"/>
                  </a:ext>
                </a:extLst>
              </a:tr>
              <a:tr h="370840">
                <a:tc>
                  <a:txBody>
                    <a:bodyPr/>
                    <a:lstStyle/>
                    <a:p>
                      <a:pPr algn="ctr"/>
                      <a:r>
                        <a:rPr lang="en-US" dirty="0"/>
                        <a:t>!=</a:t>
                      </a:r>
                    </a:p>
                  </a:txBody>
                  <a:tcPr/>
                </a:tc>
                <a:tc>
                  <a:txBody>
                    <a:bodyPr/>
                    <a:lstStyle/>
                    <a:p>
                      <a:pPr algn="ctr"/>
                      <a:r>
                        <a:rPr lang="en-US" dirty="0"/>
                        <a:t>Not equal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w Cen MT"/>
                          <a:ea typeface="+mn-ea"/>
                          <a:cs typeface="+mn-cs"/>
                        </a:rPr>
                        <a:t>x != y</a:t>
                      </a:r>
                    </a:p>
                  </a:txBody>
                  <a:tcPr/>
                </a:tc>
                <a:extLst>
                  <a:ext uri="{0D108BD9-81ED-4DB2-BD59-A6C34878D82A}">
                    <a16:rowId xmlns:a16="http://schemas.microsoft.com/office/drawing/2014/main" val="4128670001"/>
                  </a:ext>
                </a:extLst>
              </a:tr>
              <a:tr h="370840">
                <a:tc>
                  <a:txBody>
                    <a:bodyPr/>
                    <a:lstStyle/>
                    <a:p>
                      <a:pPr algn="ctr"/>
                      <a:r>
                        <a:rPr lang="en-US" dirty="0"/>
                        <a:t>&gt;</a:t>
                      </a:r>
                    </a:p>
                  </a:txBody>
                  <a:tcPr/>
                </a:tc>
                <a:tc>
                  <a:txBody>
                    <a:bodyPr/>
                    <a:lstStyle/>
                    <a:p>
                      <a:pPr algn="ctr"/>
                      <a:r>
                        <a:rPr lang="en-US" dirty="0"/>
                        <a:t>Greater than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w Cen MT"/>
                          <a:ea typeface="+mn-ea"/>
                          <a:cs typeface="+mn-cs"/>
                        </a:rPr>
                        <a:t>x &gt; y</a:t>
                      </a:r>
                    </a:p>
                  </a:txBody>
                  <a:tcPr/>
                </a:tc>
                <a:extLst>
                  <a:ext uri="{0D108BD9-81ED-4DB2-BD59-A6C34878D82A}">
                    <a16:rowId xmlns:a16="http://schemas.microsoft.com/office/drawing/2014/main" val="2498707254"/>
                  </a:ext>
                </a:extLst>
              </a:tr>
              <a:tr h="370840">
                <a:tc>
                  <a:txBody>
                    <a:bodyPr/>
                    <a:lstStyle/>
                    <a:p>
                      <a:pPr algn="ctr"/>
                      <a:r>
                        <a:rPr lang="en-US" dirty="0"/>
                        <a:t>&lt;</a:t>
                      </a:r>
                    </a:p>
                  </a:txBody>
                  <a:tcPr/>
                </a:tc>
                <a:tc>
                  <a:txBody>
                    <a:bodyPr/>
                    <a:lstStyle/>
                    <a:p>
                      <a:pPr algn="ctr"/>
                      <a:r>
                        <a:rPr lang="en-US" dirty="0"/>
                        <a:t>Less than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w Cen MT"/>
                          <a:ea typeface="+mn-ea"/>
                          <a:cs typeface="+mn-cs"/>
                        </a:rPr>
                        <a:t>x &lt; y</a:t>
                      </a:r>
                    </a:p>
                  </a:txBody>
                  <a:tcPr/>
                </a:tc>
                <a:extLst>
                  <a:ext uri="{0D108BD9-81ED-4DB2-BD59-A6C34878D82A}">
                    <a16:rowId xmlns:a16="http://schemas.microsoft.com/office/drawing/2014/main" val="1932433032"/>
                  </a:ext>
                </a:extLst>
              </a:tr>
              <a:tr h="370840">
                <a:tc>
                  <a:txBody>
                    <a:bodyPr/>
                    <a:lstStyle/>
                    <a:p>
                      <a:pPr algn="ctr"/>
                      <a:r>
                        <a:rPr lang="en-US" dirty="0"/>
                        <a:t>&gt;=</a:t>
                      </a:r>
                    </a:p>
                  </a:txBody>
                  <a:tcPr/>
                </a:tc>
                <a:tc>
                  <a:txBody>
                    <a:bodyPr/>
                    <a:lstStyle/>
                    <a:p>
                      <a:pPr algn="ctr"/>
                      <a:r>
                        <a:rPr lang="en-US" dirty="0"/>
                        <a:t>Greater than or equal to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w Cen MT"/>
                          <a:ea typeface="+mn-ea"/>
                          <a:cs typeface="+mn-cs"/>
                        </a:rPr>
                        <a:t>x &gt;= y</a:t>
                      </a:r>
                    </a:p>
                  </a:txBody>
                  <a:tcPr/>
                </a:tc>
                <a:extLst>
                  <a:ext uri="{0D108BD9-81ED-4DB2-BD59-A6C34878D82A}">
                    <a16:rowId xmlns:a16="http://schemas.microsoft.com/office/drawing/2014/main" val="2454453973"/>
                  </a:ext>
                </a:extLst>
              </a:tr>
              <a:tr h="370840">
                <a:tc>
                  <a:txBody>
                    <a:bodyPr/>
                    <a:lstStyle/>
                    <a:p>
                      <a:pPr algn="ctr"/>
                      <a:r>
                        <a:rPr lang="en-US" dirty="0"/>
                        <a:t>&lt;=</a:t>
                      </a:r>
                    </a:p>
                  </a:txBody>
                  <a:tcPr/>
                </a:tc>
                <a:tc>
                  <a:txBody>
                    <a:bodyPr/>
                    <a:lstStyle/>
                    <a:p>
                      <a:pPr algn="ctr"/>
                      <a:r>
                        <a:rPr lang="en-US" dirty="0"/>
                        <a:t>Less than or equal to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w Cen MT"/>
                          <a:ea typeface="+mn-ea"/>
                          <a:cs typeface="+mn-cs"/>
                        </a:rPr>
                        <a:t>x &lt;= y</a:t>
                      </a:r>
                    </a:p>
                  </a:txBody>
                  <a:tcPr/>
                </a:tc>
                <a:extLst>
                  <a:ext uri="{0D108BD9-81ED-4DB2-BD59-A6C34878D82A}">
                    <a16:rowId xmlns:a16="http://schemas.microsoft.com/office/drawing/2014/main" val="1447363941"/>
                  </a:ext>
                </a:extLst>
              </a:tr>
            </a:tbl>
          </a:graphicData>
        </a:graphic>
      </p:graphicFrame>
    </p:spTree>
    <p:extLst>
      <p:ext uri="{BB962C8B-B14F-4D97-AF65-F5344CB8AC3E}">
        <p14:creationId xmlns:p14="http://schemas.microsoft.com/office/powerpoint/2010/main" val="14583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1268-63E4-539F-DCBD-71A1A8AFCB74}"/>
              </a:ext>
            </a:extLst>
          </p:cNvPr>
          <p:cNvSpPr>
            <a:spLocks noGrp="1"/>
          </p:cNvSpPr>
          <p:nvPr>
            <p:ph type="title"/>
          </p:nvPr>
        </p:nvSpPr>
        <p:spPr>
          <a:xfrm>
            <a:off x="975360" y="615987"/>
            <a:ext cx="10241280" cy="1234440"/>
          </a:xfrm>
        </p:spPr>
        <p:txBody>
          <a:bodyPr/>
          <a:lstStyle/>
          <a:p>
            <a:r>
              <a:rPr lang="en-US" dirty="0"/>
              <a:t>Operator – logical operator</a:t>
            </a:r>
          </a:p>
        </p:txBody>
      </p:sp>
      <p:sp>
        <p:nvSpPr>
          <p:cNvPr id="3" name="Content Placeholder 2">
            <a:extLst>
              <a:ext uri="{FF2B5EF4-FFF2-40B4-BE49-F238E27FC236}">
                <a16:creationId xmlns:a16="http://schemas.microsoft.com/office/drawing/2014/main" id="{5CE311EF-B0FE-1D96-B2D3-8B7ED3D77EBC}"/>
              </a:ext>
            </a:extLst>
          </p:cNvPr>
          <p:cNvSpPr>
            <a:spLocks noGrp="1"/>
          </p:cNvSpPr>
          <p:nvPr>
            <p:ph idx="1"/>
          </p:nvPr>
        </p:nvSpPr>
        <p:spPr>
          <a:xfrm>
            <a:off x="975360" y="1850427"/>
            <a:ext cx="10241280" cy="3959352"/>
          </a:xfrm>
        </p:spPr>
        <p:txBody>
          <a:bodyPr/>
          <a:lstStyle/>
          <a:p>
            <a:r>
              <a:rPr lang="en-US" dirty="0"/>
              <a:t>Used to combine conditional statements</a:t>
            </a:r>
          </a:p>
        </p:txBody>
      </p:sp>
      <p:graphicFrame>
        <p:nvGraphicFramePr>
          <p:cNvPr id="4" name="Table 4">
            <a:extLst>
              <a:ext uri="{FF2B5EF4-FFF2-40B4-BE49-F238E27FC236}">
                <a16:creationId xmlns:a16="http://schemas.microsoft.com/office/drawing/2014/main" id="{8D34B428-5F37-9E32-B9FE-3E7D181FB0A3}"/>
              </a:ext>
            </a:extLst>
          </p:cNvPr>
          <p:cNvGraphicFramePr>
            <a:graphicFrameLocks noGrp="1"/>
          </p:cNvGraphicFramePr>
          <p:nvPr/>
        </p:nvGraphicFramePr>
        <p:xfrm>
          <a:off x="1574369" y="2552700"/>
          <a:ext cx="9043261" cy="1752600"/>
        </p:xfrm>
        <a:graphic>
          <a:graphicData uri="http://schemas.openxmlformats.org/drawingml/2006/table">
            <a:tbl>
              <a:tblPr firstRow="1" bandRow="1">
                <a:tableStyleId>{00A15C55-8517-42AA-B614-E9B94910E393}</a:tableStyleId>
              </a:tblPr>
              <a:tblGrid>
                <a:gridCol w="1889071">
                  <a:extLst>
                    <a:ext uri="{9D8B030D-6E8A-4147-A177-3AD203B41FA5}">
                      <a16:colId xmlns:a16="http://schemas.microsoft.com/office/drawing/2014/main" val="3122130760"/>
                    </a:ext>
                  </a:extLst>
                </a:gridCol>
                <a:gridCol w="4116522">
                  <a:extLst>
                    <a:ext uri="{9D8B030D-6E8A-4147-A177-3AD203B41FA5}">
                      <a16:colId xmlns:a16="http://schemas.microsoft.com/office/drawing/2014/main" val="2180951787"/>
                    </a:ext>
                  </a:extLst>
                </a:gridCol>
                <a:gridCol w="3037668">
                  <a:extLst>
                    <a:ext uri="{9D8B030D-6E8A-4147-A177-3AD203B41FA5}">
                      <a16:colId xmlns:a16="http://schemas.microsoft.com/office/drawing/2014/main" val="2421963492"/>
                    </a:ext>
                  </a:extLst>
                </a:gridCol>
              </a:tblGrid>
              <a:tr h="370840">
                <a:tc>
                  <a:txBody>
                    <a:bodyPr/>
                    <a:lstStyle/>
                    <a:p>
                      <a:pPr algn="ctr"/>
                      <a:r>
                        <a:rPr lang="en-US" dirty="0"/>
                        <a:t>Operator</a:t>
                      </a:r>
                    </a:p>
                  </a:txBody>
                  <a:tcPr/>
                </a:tc>
                <a:tc>
                  <a:txBody>
                    <a:bodyPr/>
                    <a:lstStyle/>
                    <a:p>
                      <a:pPr algn="ctr"/>
                      <a:r>
                        <a:rPr lang="en-US" dirty="0"/>
                        <a:t>Description</a:t>
                      </a:r>
                    </a:p>
                  </a:txBody>
                  <a:tcPr/>
                </a:tc>
                <a:tc>
                  <a:txBody>
                    <a:bodyPr/>
                    <a:lstStyle/>
                    <a:p>
                      <a:pPr algn="ctr"/>
                      <a:r>
                        <a:rPr lang="en-US" dirty="0"/>
                        <a:t>Example</a:t>
                      </a:r>
                    </a:p>
                  </a:txBody>
                  <a:tcPr/>
                </a:tc>
                <a:extLst>
                  <a:ext uri="{0D108BD9-81ED-4DB2-BD59-A6C34878D82A}">
                    <a16:rowId xmlns:a16="http://schemas.microsoft.com/office/drawing/2014/main" val="1658031908"/>
                  </a:ext>
                </a:extLst>
              </a:tr>
              <a:tr h="370840">
                <a:tc>
                  <a:txBody>
                    <a:bodyPr/>
                    <a:lstStyle/>
                    <a:p>
                      <a:pPr algn="ctr"/>
                      <a:r>
                        <a:rPr lang="en-US" dirty="0"/>
                        <a:t>and</a:t>
                      </a:r>
                    </a:p>
                  </a:txBody>
                  <a:tcPr/>
                </a:tc>
                <a:tc>
                  <a:txBody>
                    <a:bodyPr/>
                    <a:lstStyle/>
                    <a:p>
                      <a:pPr algn="l"/>
                      <a:r>
                        <a:rPr lang="en-US" dirty="0"/>
                        <a:t>Returns True if both statements are true</a:t>
                      </a:r>
                    </a:p>
                  </a:txBody>
                  <a:tcPr/>
                </a:tc>
                <a:tc>
                  <a:txBody>
                    <a:bodyPr/>
                    <a:lstStyle/>
                    <a:p>
                      <a:pPr algn="ctr"/>
                      <a:r>
                        <a:rPr lang="en-US" dirty="0"/>
                        <a:t>x &gt; 5 and x &lt; 10</a:t>
                      </a:r>
                    </a:p>
                  </a:txBody>
                  <a:tcPr/>
                </a:tc>
                <a:extLst>
                  <a:ext uri="{0D108BD9-81ED-4DB2-BD59-A6C34878D82A}">
                    <a16:rowId xmlns:a16="http://schemas.microsoft.com/office/drawing/2014/main" val="2905738884"/>
                  </a:ext>
                </a:extLst>
              </a:tr>
              <a:tr h="370840">
                <a:tc>
                  <a:txBody>
                    <a:bodyPr/>
                    <a:lstStyle/>
                    <a:p>
                      <a:pPr algn="ctr"/>
                      <a:r>
                        <a:rPr lang="en-US" dirty="0"/>
                        <a:t>or</a:t>
                      </a:r>
                    </a:p>
                  </a:txBody>
                  <a:tcPr/>
                </a:tc>
                <a:tc>
                  <a:txBody>
                    <a:bodyPr/>
                    <a:lstStyle/>
                    <a:p>
                      <a:pPr algn="l"/>
                      <a:r>
                        <a:rPr lang="en-US" dirty="0"/>
                        <a:t>Returns True if one of the statements is true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 &lt; 5 or x &lt; 10</a:t>
                      </a:r>
                    </a:p>
                  </a:txBody>
                  <a:tcPr/>
                </a:tc>
                <a:extLst>
                  <a:ext uri="{0D108BD9-81ED-4DB2-BD59-A6C34878D82A}">
                    <a16:rowId xmlns:a16="http://schemas.microsoft.com/office/drawing/2014/main" val="3894873963"/>
                  </a:ext>
                </a:extLst>
              </a:tr>
              <a:tr h="370840">
                <a:tc>
                  <a:txBody>
                    <a:bodyPr/>
                    <a:lstStyle/>
                    <a:p>
                      <a:pPr algn="ctr"/>
                      <a:r>
                        <a:rPr lang="en-US" dirty="0"/>
                        <a:t>not</a:t>
                      </a:r>
                    </a:p>
                  </a:txBody>
                  <a:tcPr/>
                </a:tc>
                <a:tc>
                  <a:txBody>
                    <a:bodyPr/>
                    <a:lstStyle/>
                    <a:p>
                      <a:pPr algn="l"/>
                      <a:r>
                        <a:rPr lang="en-US" dirty="0"/>
                        <a:t>Reverse the results, returns False if the result is True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not (x &gt; 5 and x &lt; 10)</a:t>
                      </a:r>
                    </a:p>
                  </a:txBody>
                  <a:tcPr/>
                </a:tc>
                <a:extLst>
                  <a:ext uri="{0D108BD9-81ED-4DB2-BD59-A6C34878D82A}">
                    <a16:rowId xmlns:a16="http://schemas.microsoft.com/office/drawing/2014/main" val="631471518"/>
                  </a:ext>
                </a:extLst>
              </a:tr>
            </a:tbl>
          </a:graphicData>
        </a:graphic>
      </p:graphicFrame>
    </p:spTree>
    <p:extLst>
      <p:ext uri="{BB962C8B-B14F-4D97-AF65-F5344CB8AC3E}">
        <p14:creationId xmlns:p14="http://schemas.microsoft.com/office/powerpoint/2010/main" val="265144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5765-2D78-14AB-166F-DD1A4A8DA2D7}"/>
              </a:ext>
            </a:extLst>
          </p:cNvPr>
          <p:cNvSpPr>
            <a:spLocks noGrp="1"/>
          </p:cNvSpPr>
          <p:nvPr>
            <p:ph type="title"/>
          </p:nvPr>
        </p:nvSpPr>
        <p:spPr>
          <a:xfrm>
            <a:off x="975360" y="610333"/>
            <a:ext cx="10241280" cy="1234440"/>
          </a:xfrm>
        </p:spPr>
        <p:txBody>
          <a:bodyPr/>
          <a:lstStyle/>
          <a:p>
            <a:r>
              <a:rPr lang="en-US" dirty="0"/>
              <a:t>OPERATOR – IDENTITY OPERATOR</a:t>
            </a:r>
          </a:p>
        </p:txBody>
      </p:sp>
      <p:sp>
        <p:nvSpPr>
          <p:cNvPr id="3" name="Content Placeholder 2">
            <a:extLst>
              <a:ext uri="{FF2B5EF4-FFF2-40B4-BE49-F238E27FC236}">
                <a16:creationId xmlns:a16="http://schemas.microsoft.com/office/drawing/2014/main" id="{CDEC97A3-C174-8982-121B-8A94B70983D1}"/>
              </a:ext>
            </a:extLst>
          </p:cNvPr>
          <p:cNvSpPr>
            <a:spLocks noGrp="1"/>
          </p:cNvSpPr>
          <p:nvPr>
            <p:ph idx="1"/>
          </p:nvPr>
        </p:nvSpPr>
        <p:spPr>
          <a:xfrm>
            <a:off x="975360" y="1961793"/>
            <a:ext cx="10241280" cy="3959352"/>
          </a:xfrm>
        </p:spPr>
        <p:txBody>
          <a:bodyPr/>
          <a:lstStyle/>
          <a:p>
            <a:r>
              <a:rPr lang="en-MY" dirty="0"/>
              <a:t>Used to compare the objects, not if they are equal, but if they are actually the same object, with the same memory location.</a:t>
            </a:r>
          </a:p>
          <a:p>
            <a:pPr marL="0" indent="0">
              <a:buNone/>
            </a:pPr>
            <a:endParaRPr lang="en-US" dirty="0"/>
          </a:p>
        </p:txBody>
      </p:sp>
      <p:graphicFrame>
        <p:nvGraphicFramePr>
          <p:cNvPr id="4" name="Table 4">
            <a:extLst>
              <a:ext uri="{FF2B5EF4-FFF2-40B4-BE49-F238E27FC236}">
                <a16:creationId xmlns:a16="http://schemas.microsoft.com/office/drawing/2014/main" id="{3AB941B5-506B-8EFA-DB57-6B7CB43FA7EE}"/>
              </a:ext>
            </a:extLst>
          </p:cNvPr>
          <p:cNvGraphicFramePr>
            <a:graphicFrameLocks noGrp="1"/>
          </p:cNvGraphicFramePr>
          <p:nvPr/>
        </p:nvGraphicFramePr>
        <p:xfrm>
          <a:off x="1264403" y="3025970"/>
          <a:ext cx="9663193" cy="1112520"/>
        </p:xfrm>
        <a:graphic>
          <a:graphicData uri="http://schemas.openxmlformats.org/drawingml/2006/table">
            <a:tbl>
              <a:tblPr firstRow="1" bandRow="1">
                <a:tableStyleId>{00A15C55-8517-42AA-B614-E9B94910E393}</a:tableStyleId>
              </a:tblPr>
              <a:tblGrid>
                <a:gridCol w="1883044">
                  <a:extLst>
                    <a:ext uri="{9D8B030D-6E8A-4147-A177-3AD203B41FA5}">
                      <a16:colId xmlns:a16="http://schemas.microsoft.com/office/drawing/2014/main" val="141315139"/>
                    </a:ext>
                  </a:extLst>
                </a:gridCol>
                <a:gridCol w="5331417">
                  <a:extLst>
                    <a:ext uri="{9D8B030D-6E8A-4147-A177-3AD203B41FA5}">
                      <a16:colId xmlns:a16="http://schemas.microsoft.com/office/drawing/2014/main" val="2719363388"/>
                    </a:ext>
                  </a:extLst>
                </a:gridCol>
                <a:gridCol w="2448732">
                  <a:extLst>
                    <a:ext uri="{9D8B030D-6E8A-4147-A177-3AD203B41FA5}">
                      <a16:colId xmlns:a16="http://schemas.microsoft.com/office/drawing/2014/main" val="811563640"/>
                    </a:ext>
                  </a:extLst>
                </a:gridCol>
              </a:tblGrid>
              <a:tr h="370840">
                <a:tc>
                  <a:txBody>
                    <a:bodyPr/>
                    <a:lstStyle/>
                    <a:p>
                      <a:pPr algn="ctr"/>
                      <a:r>
                        <a:rPr lang="en-US" dirty="0"/>
                        <a:t>Operator</a:t>
                      </a:r>
                    </a:p>
                  </a:txBody>
                  <a:tcPr/>
                </a:tc>
                <a:tc>
                  <a:txBody>
                    <a:bodyPr/>
                    <a:lstStyle/>
                    <a:p>
                      <a:pPr algn="ctr"/>
                      <a:r>
                        <a:rPr lang="en-US" dirty="0"/>
                        <a:t>Description</a:t>
                      </a:r>
                    </a:p>
                  </a:txBody>
                  <a:tcPr/>
                </a:tc>
                <a:tc>
                  <a:txBody>
                    <a:bodyPr/>
                    <a:lstStyle/>
                    <a:p>
                      <a:pPr algn="ctr"/>
                      <a:r>
                        <a:rPr lang="en-US" dirty="0"/>
                        <a:t>Example</a:t>
                      </a:r>
                    </a:p>
                  </a:txBody>
                  <a:tcPr/>
                </a:tc>
                <a:extLst>
                  <a:ext uri="{0D108BD9-81ED-4DB2-BD59-A6C34878D82A}">
                    <a16:rowId xmlns:a16="http://schemas.microsoft.com/office/drawing/2014/main" val="34732102"/>
                  </a:ext>
                </a:extLst>
              </a:tr>
              <a:tr h="370840">
                <a:tc>
                  <a:txBody>
                    <a:bodyPr/>
                    <a:lstStyle/>
                    <a:p>
                      <a:pPr algn="ctr"/>
                      <a:r>
                        <a:rPr lang="en-US" dirty="0"/>
                        <a:t>is</a:t>
                      </a:r>
                    </a:p>
                  </a:txBody>
                  <a:tcPr/>
                </a:tc>
                <a:tc>
                  <a:txBody>
                    <a:bodyPr/>
                    <a:lstStyle/>
                    <a:p>
                      <a:r>
                        <a:rPr lang="en-US" dirty="0"/>
                        <a:t>Returns True if both variables are the same object</a:t>
                      </a:r>
                    </a:p>
                  </a:txBody>
                  <a:tcPr/>
                </a:tc>
                <a:tc>
                  <a:txBody>
                    <a:bodyPr/>
                    <a:lstStyle/>
                    <a:p>
                      <a:pPr algn="ctr"/>
                      <a:r>
                        <a:rPr lang="en-US" dirty="0"/>
                        <a:t>x is y</a:t>
                      </a:r>
                    </a:p>
                  </a:txBody>
                  <a:tcPr/>
                </a:tc>
                <a:extLst>
                  <a:ext uri="{0D108BD9-81ED-4DB2-BD59-A6C34878D82A}">
                    <a16:rowId xmlns:a16="http://schemas.microsoft.com/office/drawing/2014/main" val="2850352872"/>
                  </a:ext>
                </a:extLst>
              </a:tr>
              <a:tr h="370840">
                <a:tc>
                  <a:txBody>
                    <a:bodyPr/>
                    <a:lstStyle/>
                    <a:p>
                      <a:pPr algn="ctr"/>
                      <a:r>
                        <a:rPr lang="en-US" dirty="0"/>
                        <a:t>is not</a:t>
                      </a:r>
                    </a:p>
                  </a:txBody>
                  <a:tcPr/>
                </a:tc>
                <a:tc>
                  <a:txBody>
                    <a:bodyPr/>
                    <a:lstStyle/>
                    <a:p>
                      <a:r>
                        <a:rPr lang="en-US" dirty="0"/>
                        <a:t>Returns True if both variables are not the same object</a:t>
                      </a:r>
                    </a:p>
                  </a:txBody>
                  <a:tcPr/>
                </a:tc>
                <a:tc>
                  <a:txBody>
                    <a:bodyPr/>
                    <a:lstStyle/>
                    <a:p>
                      <a:pPr algn="ctr"/>
                      <a:r>
                        <a:rPr lang="en-US" dirty="0"/>
                        <a:t>x is not y</a:t>
                      </a:r>
                    </a:p>
                  </a:txBody>
                  <a:tcPr/>
                </a:tc>
                <a:extLst>
                  <a:ext uri="{0D108BD9-81ED-4DB2-BD59-A6C34878D82A}">
                    <a16:rowId xmlns:a16="http://schemas.microsoft.com/office/drawing/2014/main" val="806163137"/>
                  </a:ext>
                </a:extLst>
              </a:tr>
            </a:tbl>
          </a:graphicData>
        </a:graphic>
      </p:graphicFrame>
    </p:spTree>
    <p:extLst>
      <p:ext uri="{BB962C8B-B14F-4D97-AF65-F5344CB8AC3E}">
        <p14:creationId xmlns:p14="http://schemas.microsoft.com/office/powerpoint/2010/main" val="1202062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C452-3B3D-D72D-D9F6-0A773AEA3B5C}"/>
              </a:ext>
            </a:extLst>
          </p:cNvPr>
          <p:cNvSpPr>
            <a:spLocks noGrp="1"/>
          </p:cNvSpPr>
          <p:nvPr>
            <p:ph type="title"/>
          </p:nvPr>
        </p:nvSpPr>
        <p:spPr>
          <a:xfrm>
            <a:off x="975360" y="786384"/>
            <a:ext cx="10241280" cy="1234440"/>
          </a:xfrm>
        </p:spPr>
        <p:txBody>
          <a:bodyPr/>
          <a:lstStyle/>
          <a:p>
            <a:r>
              <a:rPr lang="en-US" dirty="0"/>
              <a:t>Misuse of if</a:t>
            </a:r>
          </a:p>
        </p:txBody>
      </p:sp>
      <p:sp>
        <p:nvSpPr>
          <p:cNvPr id="3" name="Content Placeholder 2">
            <a:extLst>
              <a:ext uri="{FF2B5EF4-FFF2-40B4-BE49-F238E27FC236}">
                <a16:creationId xmlns:a16="http://schemas.microsoft.com/office/drawing/2014/main" id="{95C597F1-555D-67FD-721E-8B6465800E5E}"/>
              </a:ext>
            </a:extLst>
          </p:cNvPr>
          <p:cNvSpPr>
            <a:spLocks noGrp="1"/>
          </p:cNvSpPr>
          <p:nvPr>
            <p:ph idx="1"/>
          </p:nvPr>
        </p:nvSpPr>
        <p:spPr>
          <a:xfrm>
            <a:off x="975360" y="2112264"/>
            <a:ext cx="10241280" cy="3959352"/>
          </a:xfrm>
        </p:spPr>
        <p:txBody>
          <a:bodyPr>
            <a:normAutofit/>
          </a:bodyPr>
          <a:lstStyle/>
          <a:p>
            <a:r>
              <a:rPr lang="en-US" dirty="0"/>
              <a:t>What’s wrong with the following code?</a:t>
            </a:r>
          </a:p>
        </p:txBody>
      </p:sp>
      <p:pic>
        <p:nvPicPr>
          <p:cNvPr id="5" name="Picture 4" descr="A screenshot of a computer&#10;&#10;Description automatically generated with medium confidence">
            <a:extLst>
              <a:ext uri="{FF2B5EF4-FFF2-40B4-BE49-F238E27FC236}">
                <a16:creationId xmlns:a16="http://schemas.microsoft.com/office/drawing/2014/main" id="{784DAB7A-E919-C92B-01C0-3957646A685D}"/>
              </a:ext>
            </a:extLst>
          </p:cNvPr>
          <p:cNvPicPr>
            <a:picLocks noChangeAspect="1"/>
          </p:cNvPicPr>
          <p:nvPr/>
        </p:nvPicPr>
        <p:blipFill>
          <a:blip r:embed="rId2"/>
          <a:stretch>
            <a:fillRect/>
          </a:stretch>
        </p:blipFill>
        <p:spPr>
          <a:xfrm>
            <a:off x="794327" y="2286000"/>
            <a:ext cx="7416800" cy="4572000"/>
          </a:xfrm>
          <a:prstGeom prst="rect">
            <a:avLst/>
          </a:prstGeom>
        </p:spPr>
      </p:pic>
      <p:pic>
        <p:nvPicPr>
          <p:cNvPr id="6" name="Picture 2" descr="nested_if_1">
            <a:extLst>
              <a:ext uri="{FF2B5EF4-FFF2-40B4-BE49-F238E27FC236}">
                <a16:creationId xmlns:a16="http://schemas.microsoft.com/office/drawing/2014/main" id="{4CD752DF-4662-87EE-60C1-2EE4AEEBF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139" y="1499616"/>
            <a:ext cx="15636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6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RiseVTI">
  <a:themeElements>
    <a:clrScheme name="AnalogousFromLightSeedRightStep">
      <a:dk1>
        <a:srgbClr val="000000"/>
      </a:dk1>
      <a:lt1>
        <a:srgbClr val="FFFFFF"/>
      </a:lt1>
      <a:dk2>
        <a:srgbClr val="412439"/>
      </a:dk2>
      <a:lt2>
        <a:srgbClr val="E2E8E4"/>
      </a:lt2>
      <a:accent1>
        <a:srgbClr val="EE6ECD"/>
      </a:accent1>
      <a:accent2>
        <a:srgbClr val="EB4E81"/>
      </a:accent2>
      <a:accent3>
        <a:srgbClr val="EE7A6E"/>
      </a:accent3>
      <a:accent4>
        <a:srgbClr val="E88F33"/>
      </a:accent4>
      <a:accent5>
        <a:srgbClr val="ACA54F"/>
      </a:accent5>
      <a:accent6>
        <a:srgbClr val="87AE3A"/>
      </a:accent6>
      <a:hlink>
        <a:srgbClr val="568E64"/>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4870</TotalTime>
  <Words>1938</Words>
  <Application>Microsoft Macintosh PowerPoint</Application>
  <PresentationFormat>Widescreen</PresentationFormat>
  <Paragraphs>406</Paragraphs>
  <Slides>33</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Calibri</vt:lpstr>
      <vt:lpstr>Consolas</vt:lpstr>
      <vt:lpstr>Courier New</vt:lpstr>
      <vt:lpstr>Helvetica</vt:lpstr>
      <vt:lpstr>Menlo</vt:lpstr>
      <vt:lpstr>Tw Cen MT</vt:lpstr>
      <vt:lpstr>Verdana</vt:lpstr>
      <vt:lpstr>Wingdings</vt:lpstr>
      <vt:lpstr>Wingdings 2</vt:lpstr>
      <vt:lpstr>GradientRiseVTI</vt:lpstr>
      <vt:lpstr> ITS30705 CHAPTER 4: CONDITIONAL EXECUTION</vt:lpstr>
      <vt:lpstr>CONTENT</vt:lpstr>
      <vt:lpstr>THE “if” statement</vt:lpstr>
      <vt:lpstr>THE “if” statement</vt:lpstr>
      <vt:lpstr>THE “if” statement</vt:lpstr>
      <vt:lpstr>Operator – relational operator</vt:lpstr>
      <vt:lpstr>Operator – logical operator</vt:lpstr>
      <vt:lpstr>OPERATOR – IDENTITY OPERATOR</vt:lpstr>
      <vt:lpstr>Misuse of if</vt:lpstr>
      <vt:lpstr>if/else AND if/elif/else</vt:lpstr>
      <vt:lpstr>if/else</vt:lpstr>
      <vt:lpstr>if/else</vt:lpstr>
      <vt:lpstr>if structures</vt:lpstr>
      <vt:lpstr>NESTED if/else AND if/elif/else</vt:lpstr>
      <vt:lpstr>NESTED if/else AND if/elif/else</vt:lpstr>
      <vt:lpstr>EXERCISE – if/else</vt:lpstr>
      <vt:lpstr>EXAMPLE - Question</vt:lpstr>
      <vt:lpstr>EXAMPLE – QUESTION </vt:lpstr>
      <vt:lpstr>EXAMPLE - QUESTION</vt:lpstr>
      <vt:lpstr>Example - question</vt:lpstr>
      <vt:lpstr>PowerPoint Presentation</vt:lpstr>
      <vt:lpstr>Factoring if/else code</vt:lpstr>
      <vt:lpstr>ACCESSING STRING USING INDEXES</vt:lpstr>
      <vt:lpstr>Accessing string using indexes</vt:lpstr>
      <vt:lpstr>Accessing string using indexes</vt:lpstr>
      <vt:lpstr>String methods</vt:lpstr>
      <vt:lpstr>STRING METHOD EXAMPLES</vt:lpstr>
      <vt:lpstr>MODIFYING STRINGS</vt:lpstr>
      <vt:lpstr>MODIFYING STRINGS</vt:lpstr>
      <vt:lpstr>STRING TESTS</vt:lpstr>
      <vt:lpstr>string and int</vt:lpstr>
      <vt:lpstr>EXERCISE</vt:lpstr>
      <vt:lpstr>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Chempaka Seri Abdul Razak</dc:creator>
  <cp:lastModifiedBy>Chempaka Seri Abdul Razak</cp:lastModifiedBy>
  <cp:revision>76</cp:revision>
  <dcterms:created xsi:type="dcterms:W3CDTF">2022-08-16T14:43:09Z</dcterms:created>
  <dcterms:modified xsi:type="dcterms:W3CDTF">2022-09-19T03:52:39Z</dcterms:modified>
</cp:coreProperties>
</file>